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78" r:id="rId3"/>
    <p:sldId id="323" r:id="rId4"/>
    <p:sldId id="300" r:id="rId5"/>
    <p:sldId id="316" r:id="rId6"/>
    <p:sldId id="348" r:id="rId7"/>
    <p:sldId id="309" r:id="rId8"/>
    <p:sldId id="277" r:id="rId9"/>
    <p:sldId id="293" r:id="rId10"/>
    <p:sldId id="305" r:id="rId11"/>
    <p:sldId id="315" r:id="rId12"/>
    <p:sldId id="331" r:id="rId13"/>
    <p:sldId id="332" r:id="rId14"/>
    <p:sldId id="311" r:id="rId15"/>
    <p:sldId id="314" r:id="rId16"/>
    <p:sldId id="338" r:id="rId17"/>
    <p:sldId id="339" r:id="rId18"/>
    <p:sldId id="346" r:id="rId19"/>
    <p:sldId id="347" r:id="rId20"/>
    <p:sldId id="353" r:id="rId21"/>
    <p:sldId id="304" r:id="rId22"/>
    <p:sldId id="350" r:id="rId23"/>
    <p:sldId id="351" r:id="rId24"/>
    <p:sldId id="354" r:id="rId25"/>
    <p:sldId id="359" r:id="rId26"/>
    <p:sldId id="352" r:id="rId27"/>
    <p:sldId id="355" r:id="rId28"/>
    <p:sldId id="356" r:id="rId29"/>
    <p:sldId id="360" r:id="rId30"/>
    <p:sldId id="361" r:id="rId31"/>
    <p:sldId id="349" r:id="rId32"/>
    <p:sldId id="340" r:id="rId33"/>
    <p:sldId id="292" r:id="rId34"/>
    <p:sldId id="345" r:id="rId35"/>
    <p:sldId id="29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D6"/>
    <a:srgbClr val="A79DED"/>
    <a:srgbClr val="CB62CE"/>
    <a:srgbClr val="EDEDED"/>
    <a:srgbClr val="E8E8E8"/>
    <a:srgbClr val="96D1CF"/>
    <a:srgbClr val="AF9F96"/>
    <a:srgbClr val="FF4B4B"/>
    <a:srgbClr val="A46542"/>
    <a:srgbClr val="5E3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4" autoAdjust="0"/>
    <p:restoredTop sz="74235" autoAdjust="0"/>
  </p:normalViewPr>
  <p:slideViewPr>
    <p:cSldViewPr snapToGrid="0">
      <p:cViewPr varScale="1">
        <p:scale>
          <a:sx n="84" d="100"/>
          <a:sy n="84" d="100"/>
        </p:scale>
        <p:origin x="1728" y="78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3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9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07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2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23,24</a:t>
            </a:r>
            <a:r>
              <a:rPr lang="ko-KR" altLang="en-US" dirty="0"/>
              <a:t>페이지에서 </a:t>
            </a:r>
            <a:r>
              <a:rPr lang="en-US" altLang="ko-KR" dirty="0"/>
              <a:t>4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어댑터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레이아웃 매니저 설명 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Adpater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표시될 아이템 뷰를 생성하는 역할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LayoutManager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아이템을 화면에 표시할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아이템 뷰들이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리사이클러뷰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내부에서 배치되는 형태를 관리하는 요소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ViewHolder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화면에 표시될 아이템 뷰를 저장하는 객체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 의해 관리되는데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필요에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좀 더 정확히는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레이아웃매니저의 아이템 뷰 재활용 정책에 따라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어댑터에서 생성됩니다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물론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미리 생성된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객체가 있는 경우에는 새로 생성하지 않고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 만들어져 있는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뷰홀더를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재활용하는데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때는 단순히 데이터가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뷰홀더의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아이템 뷰에 바인딩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(Binding)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됩니다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6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515151"/>
                </a:solidFill>
                <a:effectLst/>
                <a:latin typeface="Noto Sans KR"/>
              </a:rPr>
              <a:t>리스트뷰는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 삭제 생성을 반복을 하게 되어 비효율적이다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 </a:t>
            </a:r>
          </a:p>
          <a:p>
            <a:endParaRPr lang="en-US" altLang="ko-KR" b="0" i="0" dirty="0">
              <a:solidFill>
                <a:srgbClr val="515151"/>
              </a:solidFill>
              <a:effectLst/>
              <a:latin typeface="Noto Sans KR"/>
            </a:endParaRPr>
          </a:p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맨 처음 화면에 보여질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 정도의 뷰 객체만을 만들고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실제 데이터가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1000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개든 원래 만들어 놓은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Noto Sans KR"/>
              </a:rPr>
              <a:t>개의 객체만 계속 해서 재사용 하는 것이므로 효율적으로 사용이 가능합니다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Noto Sans KR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95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71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27,28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분 시연 </a:t>
            </a:r>
            <a:r>
              <a:rPr lang="en-US" altLang="ko-KR" dirty="0"/>
              <a:t>1~2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파싱이 끝나면 지도화면으로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한이유는 마커가 많으면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렉이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걸린다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4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MapsActivity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ko-KR" altLang="en-US" dirty="0" err="1"/>
              <a:t>된부분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9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</a:t>
            </a:r>
            <a:r>
              <a:rPr lang="ko-KR" altLang="en-US" dirty="0"/>
              <a:t>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73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파싱 코드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intent.putExtra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/>
              <a:t>parks)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 parks </a:t>
            </a:r>
            <a:r>
              <a:rPr lang="en-US" altLang="ko-KR" dirty="0" err="1">
                <a:solidFill>
                  <a:srgbClr val="808080"/>
                </a:solidFill>
                <a:effectLst/>
              </a:rPr>
              <a:t>ArrayList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 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넘기기</a:t>
            </a:r>
            <a:r>
              <a:rPr lang="en-US" altLang="ko-KR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MapsActivity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가서 </a:t>
            </a:r>
            <a:r>
              <a:rPr lang="en-US" altLang="ko-KR" dirty="0">
                <a:solidFill>
                  <a:srgbClr val="9876AA"/>
                </a:solidFill>
                <a:effectLst/>
              </a:rPr>
              <a:t>parks </a:t>
            </a:r>
            <a:r>
              <a:rPr lang="en-US" altLang="ko-KR" dirty="0"/>
              <a:t>= (</a:t>
            </a:r>
            <a:r>
              <a:rPr lang="en-US" altLang="ko-KR" dirty="0" err="1"/>
              <a:t>ArrayList</a:t>
            </a:r>
            <a:r>
              <a:rPr lang="en-US" altLang="ko-KR" dirty="0"/>
              <a:t>&lt;Park&gt;)</a:t>
            </a:r>
            <a:r>
              <a:rPr lang="en-US" altLang="ko-KR" dirty="0" err="1"/>
              <a:t>getIntent</a:t>
            </a:r>
            <a:r>
              <a:rPr lang="en-US" altLang="ko-KR" dirty="0"/>
              <a:t>().</a:t>
            </a:r>
            <a:r>
              <a:rPr lang="en-US" altLang="ko-KR" dirty="0" err="1"/>
              <a:t>getSerializableExtra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6A8759"/>
                </a:solidFill>
                <a:effectLst/>
              </a:rPr>
              <a:t>"park"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ko-KR" dirty="0">
                <a:solidFill>
                  <a:srgbClr val="808080"/>
                </a:solidFill>
                <a:effectLst/>
              </a:rPr>
              <a:t>//park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ko-KR" altLang="en-US" dirty="0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여기에서 </a:t>
            </a:r>
            <a:r>
              <a:rPr lang="ko-KR" altLang="en-US" dirty="0" err="1"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endParaRPr lang="en-US" altLang="ko-KR" dirty="0"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88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 err="1"/>
              <a:t>챗봇을</a:t>
            </a:r>
            <a:r>
              <a:rPr lang="ko-KR" altLang="en-US" sz="1200" b="1" dirty="0"/>
              <a:t> 학습시킬 더 많은 학술자료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정보들 조사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추가적인 의사소통 데이터 삽입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의 주기적인 의사소통 테스트를 통한 보완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4.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에 </a:t>
            </a:r>
            <a:r>
              <a:rPr lang="en-US" altLang="ko-KR" sz="1200" b="1" dirty="0" err="1"/>
              <a:t>Json</a:t>
            </a:r>
            <a:r>
              <a:rPr lang="ko-KR" altLang="en-US" sz="1200" b="1" dirty="0"/>
              <a:t>을 이용해서 더 많은 기능을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5. </a:t>
            </a:r>
            <a:r>
              <a:rPr lang="ko-KR" altLang="en-US" sz="1200" b="1" dirty="0" err="1"/>
              <a:t>금연어플인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NSchat</a:t>
            </a:r>
            <a:r>
              <a:rPr lang="ko-KR" altLang="en-US" sz="1200" b="1" dirty="0"/>
              <a:t>에 필요할 만한 화면과 기능 추가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6.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 음성 인식 기능을 추가</a:t>
            </a:r>
            <a:endParaRPr lang="en-US" altLang="ko-KR" sz="1200" b="1" dirty="0"/>
          </a:p>
          <a:p>
            <a:r>
              <a:rPr lang="en-US" altLang="ko-KR" dirty="0"/>
              <a:t>	=&gt; </a:t>
            </a:r>
            <a:r>
              <a:rPr lang="ko-KR" altLang="en-US" dirty="0"/>
              <a:t>오류가 계속 나옴 이유는 </a:t>
            </a:r>
            <a:r>
              <a:rPr lang="ko-KR" altLang="en-US" dirty="0" err="1"/>
              <a:t>찾아보는중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65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2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jupyter.org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hyperlink" Target="https://dialogflow.cloud.google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github.com/Jeong-Yunchan/Capstone-Design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05. 16.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345188" y="1951819"/>
            <a:ext cx="4034308" cy="407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2974808" y="6192034"/>
            <a:ext cx="3038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771608" y="1305488"/>
            <a:ext cx="253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808043"/>
            <a:ext cx="2190415" cy="4241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88453" y="6192034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9BA2C-7955-40ED-BA85-A57FB4AA69B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63810" y="3150436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747762" y="1164019"/>
            <a:ext cx="240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905489" y="6039172"/>
            <a:ext cx="20883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785099" y="1164019"/>
            <a:ext cx="203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03" y="1792340"/>
            <a:ext cx="2496231" cy="3936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595699" y="6000881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18DFF-EF24-4FBF-84EC-5AD603B298E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5419" y="-1016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3128971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953523" y="1356110"/>
            <a:ext cx="224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3000501" y="5990212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610559" y="1294655"/>
            <a:ext cx="261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7210035" y="6007368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01" y="1792338"/>
            <a:ext cx="2246126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08" y="1756601"/>
            <a:ext cx="2938579" cy="3953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59486-C4EC-4795-A778-3151F68622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국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8189099" y="6139319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159463" y="6077440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https://www.expedia.co.kr/service/</a:t>
            </a:r>
            <a:endParaRPr lang="ko-KR" alt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79" y="1886174"/>
            <a:ext cx="2290003" cy="3995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7" y="1762416"/>
            <a:ext cx="2296598" cy="4242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636548" y="1246438"/>
            <a:ext cx="140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익스피디아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8511094" y="1145727"/>
            <a:ext cx="126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듀오링고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BC1A-4EEE-4677-82AF-3D65A799ABD6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52" y="1286356"/>
            <a:ext cx="1030325" cy="1030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17" y="2386376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9" y="2386376"/>
            <a:ext cx="280660" cy="28066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29" y="2316971"/>
            <a:ext cx="377182" cy="3771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01458" y="1550761"/>
            <a:ext cx="749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스튜디오 </a:t>
            </a:r>
            <a:r>
              <a:rPr lang="en-US" altLang="ko-KR" dirty="0"/>
              <a:t>(Android Studio)</a:t>
            </a:r>
            <a:r>
              <a:rPr lang="ko-KR" altLang="en-US" dirty="0"/>
              <a:t>는 안드로이드 및 안드로이드 전용 어플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r>
              <a:rPr lang="ko-KR" altLang="en-US" dirty="0"/>
              <a:t>제작을 위한 공식</a:t>
            </a:r>
            <a:r>
              <a:rPr lang="en-US" altLang="ko-KR" dirty="0"/>
              <a:t> </a:t>
            </a:r>
            <a:r>
              <a:rPr lang="ko-KR" altLang="en-US" dirty="0"/>
              <a:t>통합 개발 환경 </a:t>
            </a:r>
            <a:r>
              <a:rPr lang="en-US" altLang="ko-KR" dirty="0"/>
              <a:t>(IDE)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813982" y="2386376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389974" y="2683759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95" y="3216926"/>
            <a:ext cx="1654011" cy="7029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453023" y="3084796"/>
            <a:ext cx="675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웹 애플리케이션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기기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봇</a:t>
            </a:r>
            <a:r>
              <a:rPr lang="en-US" altLang="ko-KR" b="0" i="0" dirty="0">
                <a:effectLst/>
                <a:latin typeface="Apple SD Gothic Neo"/>
              </a:rPr>
              <a:t>, </a:t>
            </a:r>
            <a:r>
              <a:rPr lang="ko-KR" altLang="en-US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b="0" i="0" dirty="0">
                <a:effectLst/>
                <a:latin typeface="Apple SD Gothic Neo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83569" y="2850156"/>
            <a:ext cx="2384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linkClick r:id="rId8"/>
              </a:rPr>
              <a:t>https://developer.android.com/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698563" y="3773204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8" y="206113"/>
            <a:ext cx="275723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17E78-6F17-40BC-8157-AC661D779812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14/34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B061-6D98-57C2-47A9-A392CD407783}"/>
              </a:ext>
            </a:extLst>
          </p:cNvPr>
          <p:cNvSpPr txBox="1"/>
          <p:nvPr/>
        </p:nvSpPr>
        <p:spPr>
          <a:xfrm>
            <a:off x="4453023" y="2254667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어플리케이션 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012DF-02A9-E379-3070-9D79AC7CD6E6}"/>
              </a:ext>
            </a:extLst>
          </p:cNvPr>
          <p:cNvSpPr txBox="1"/>
          <p:nvPr/>
        </p:nvSpPr>
        <p:spPr>
          <a:xfrm>
            <a:off x="4453023" y="4047949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의 </a:t>
            </a:r>
            <a:r>
              <a:rPr lang="ko-KR" altLang="en-US" dirty="0" err="1"/>
              <a:t>챗봇</a:t>
            </a:r>
            <a:r>
              <a:rPr lang="ko-KR" altLang="en-US" dirty="0"/>
              <a:t> 사용과 학습을 위한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95C4B-1D46-FB7F-9E18-40BF0FF637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97" y="4857842"/>
            <a:ext cx="781045" cy="9050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F9097-D1A9-AC60-990C-300E81FBDFEB}"/>
              </a:ext>
            </a:extLst>
          </p:cNvPr>
          <p:cNvSpPr txBox="1"/>
          <p:nvPr/>
        </p:nvSpPr>
        <p:spPr>
          <a:xfrm>
            <a:off x="2168708" y="5748446"/>
            <a:ext cx="151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11"/>
              </a:rPr>
              <a:t>https://jupyter.org/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98260-57BF-F4EF-B985-5398A50D810A}"/>
              </a:ext>
            </a:extLst>
          </p:cNvPr>
          <p:cNvSpPr txBox="1"/>
          <p:nvPr/>
        </p:nvSpPr>
        <p:spPr>
          <a:xfrm>
            <a:off x="4453023" y="4879894"/>
            <a:ext cx="48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effectLst/>
                <a:latin typeface="Open Sans" panose="020B0606030504020204" pitchFamily="34" charset="0"/>
              </a:rPr>
              <a:t>Jupyter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에서 제작한 </a:t>
            </a:r>
            <a:r>
              <a:rPr lang="en-US" altLang="ko-KR" dirty="0">
                <a:latin typeface="Open Sans" panose="020B0606030504020204" pitchFamily="34" charset="0"/>
              </a:rPr>
              <a:t>Python</a:t>
            </a:r>
            <a:r>
              <a:rPr lang="ko-KR" altLang="en-US" b="0" i="0" dirty="0">
                <a:effectLst/>
                <a:latin typeface="Open Sans" panose="020B0606030504020204" pitchFamily="34" charset="0"/>
              </a:rPr>
              <a:t>용 </a:t>
            </a:r>
            <a:r>
              <a:rPr lang="ko-KR" altLang="en-US" dirty="0">
                <a:latin typeface="Open Sans" panose="020B0606030504020204" pitchFamily="34" charset="0"/>
              </a:rPr>
              <a:t>통합 개발 환경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4F2665-8541-9319-F8CD-0D787D03BE82}"/>
              </a:ext>
            </a:extLst>
          </p:cNvPr>
          <p:cNvSpPr txBox="1"/>
          <p:nvPr/>
        </p:nvSpPr>
        <p:spPr>
          <a:xfrm>
            <a:off x="4453023" y="5362611"/>
            <a:ext cx="559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모아 놓은 엑셀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파일을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inherit"/>
              </a:rPr>
              <a:t>Json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파일 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바꿀때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 사용</a:t>
            </a:r>
            <a:endParaRPr lang="ko-KR" altLang="en-US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52" y="3247469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 r="1217"/>
          <a:stretch/>
        </p:blipFill>
        <p:spPr>
          <a:xfrm>
            <a:off x="9728963" y="3519889"/>
            <a:ext cx="1898402" cy="82920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 flipV="1">
            <a:off x="7468591" y="3934490"/>
            <a:ext cx="2260372" cy="18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3913989" y="3562701"/>
            <a:ext cx="209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데이터 저장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16142" y="3574225"/>
            <a:ext cx="186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88" y="1069202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6089185" y="2226157"/>
            <a:ext cx="218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의사소통</a:t>
            </a:r>
            <a:endParaRPr lang="en-US" altLang="ko-KR" sz="1600" dirty="0"/>
          </a:p>
          <a:p>
            <a:r>
              <a:rPr lang="ko-KR" altLang="en-US" sz="1600" dirty="0"/>
              <a:t>금연</a:t>
            </a:r>
            <a:r>
              <a:rPr lang="en-US" altLang="ko-KR" sz="1600" dirty="0"/>
              <a:t> DATA </a:t>
            </a:r>
            <a:r>
              <a:rPr lang="en-US" altLang="ko-KR" sz="1600" dirty="0" err="1"/>
              <a:t>xls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8025023" y="1845178"/>
            <a:ext cx="1877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678164" y="2621154"/>
            <a:ext cx="0" cy="8987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8195966" y="1518757"/>
            <a:ext cx="1567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Json</a:t>
            </a:r>
            <a:r>
              <a:rPr lang="en-US" altLang="ko-KR" sz="1500" dirty="0"/>
              <a:t> </a:t>
            </a:r>
            <a:r>
              <a:rPr lang="ko-KR" altLang="en-US" sz="15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300426" y="2720557"/>
            <a:ext cx="1377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 학습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1D4FC-8397-40C5-90B3-38696569BC2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15/34</a:t>
            </a:r>
            <a:endParaRPr lang="ko-KR" altLang="en-US"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329EBB77-0FDE-2CC3-1DFB-F4DCF9D4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69" y="3345202"/>
            <a:ext cx="1662575" cy="11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1BD425-3E21-372E-70E4-19D2F919685B}"/>
              </a:ext>
            </a:extLst>
          </p:cNvPr>
          <p:cNvSpPr txBox="1"/>
          <p:nvPr/>
        </p:nvSpPr>
        <p:spPr>
          <a:xfrm>
            <a:off x="3893880" y="3975220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 err="1">
                <a:effectLst/>
                <a:latin typeface="Whitney"/>
              </a:rPr>
              <a:t>php</a:t>
            </a:r>
            <a:r>
              <a:rPr lang="ko-KR" altLang="en-US" sz="1600" b="0" i="0" dirty="0">
                <a:effectLst/>
                <a:latin typeface="Whitney"/>
              </a:rPr>
              <a:t>를 이용해서 연동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C898B3-EE5F-D05F-F02C-2178D6F917FC}"/>
              </a:ext>
            </a:extLst>
          </p:cNvPr>
          <p:cNvSpPr txBox="1"/>
          <p:nvPr/>
        </p:nvSpPr>
        <p:spPr>
          <a:xfrm>
            <a:off x="10189214" y="5565398"/>
            <a:ext cx="171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Whitney"/>
              </a:rPr>
              <a:t>광주광역시 동구 </a:t>
            </a:r>
            <a:endParaRPr lang="en-US" altLang="ko-KR" sz="1600" b="0" i="0" dirty="0">
              <a:effectLst/>
              <a:latin typeface="Whitney"/>
            </a:endParaRPr>
          </a:p>
          <a:p>
            <a:r>
              <a:rPr lang="ko-KR" altLang="en-US" sz="1600" b="0" i="0" dirty="0">
                <a:effectLst/>
                <a:latin typeface="Whitney"/>
              </a:rPr>
              <a:t>공원데이터 </a:t>
            </a:r>
            <a:r>
              <a:rPr lang="en-US" altLang="ko-KR" sz="1600" b="0" i="0" dirty="0">
                <a:effectLst/>
                <a:latin typeface="Whitney"/>
              </a:rPr>
              <a:t>XML</a:t>
            </a:r>
            <a:endParaRPr lang="ko-KR" altLang="en-US" sz="1600" dirty="0"/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4B04AF30-B1A5-6839-F520-465026DE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1" y="5241375"/>
            <a:ext cx="1545279" cy="128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61697D8-D63A-FCB9-6DC2-6F2E691B9998}"/>
              </a:ext>
            </a:extLst>
          </p:cNvPr>
          <p:cNvCxnSpPr>
            <a:cxnSpLocks/>
            <a:stCxn id="54" idx="1"/>
            <a:endCxn id="1039" idx="3"/>
          </p:cNvCxnSpPr>
          <p:nvPr/>
        </p:nvCxnSpPr>
        <p:spPr>
          <a:xfrm flipH="1">
            <a:off x="7552360" y="5857786"/>
            <a:ext cx="2636854" cy="23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AACA69-3450-5A4D-5439-1E765E6B1897}"/>
              </a:ext>
            </a:extLst>
          </p:cNvPr>
          <p:cNvSpPr txBox="1"/>
          <p:nvPr/>
        </p:nvSpPr>
        <p:spPr>
          <a:xfrm>
            <a:off x="7891942" y="5531020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파싱하여</a:t>
            </a:r>
            <a:r>
              <a:rPr lang="ko-KR" altLang="en-US" sz="1600" dirty="0"/>
              <a:t> 마커로 표시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3A34214-DC18-04F7-DD83-BCEEC265A5FB}"/>
              </a:ext>
            </a:extLst>
          </p:cNvPr>
          <p:cNvCxnSpPr>
            <a:cxnSpLocks/>
            <a:stCxn id="5" idx="2"/>
            <a:endCxn id="1039" idx="0"/>
          </p:cNvCxnSpPr>
          <p:nvPr/>
        </p:nvCxnSpPr>
        <p:spPr>
          <a:xfrm flipH="1">
            <a:off x="6779721" y="4625208"/>
            <a:ext cx="1" cy="61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72ACBB-D058-0F1A-D8AB-0ED1C8B64878}"/>
              </a:ext>
            </a:extLst>
          </p:cNvPr>
          <p:cNvCxnSpPr>
            <a:cxnSpLocks/>
            <a:stCxn id="5" idx="1"/>
            <a:endCxn id="1031" idx="3"/>
          </p:cNvCxnSpPr>
          <p:nvPr/>
        </p:nvCxnSpPr>
        <p:spPr>
          <a:xfrm flipH="1" flipV="1">
            <a:off x="3782644" y="3931540"/>
            <a:ext cx="2308208" cy="4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958FDB56-9ED7-CD24-A785-11EF9E30ED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71" y="1250493"/>
            <a:ext cx="1121653" cy="9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56972"/>
            <a:ext cx="12192000" cy="6001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8" y="206113"/>
            <a:ext cx="37527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순서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3" y="1005966"/>
            <a:ext cx="1287896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14" y="950610"/>
            <a:ext cx="1352896" cy="230433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25CBC-FA73-495A-97E9-D5D11CD6DE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30" y="3812544"/>
            <a:ext cx="1527335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62" y="3836380"/>
            <a:ext cx="1473797" cy="2552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4122675" y="193133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5904557" y="19211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7755795" y="19177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26BBA19-F68A-44A2-8ACB-E5F8866B0B3F}"/>
              </a:ext>
            </a:extLst>
          </p:cNvPr>
          <p:cNvSpPr/>
          <p:nvPr/>
        </p:nvSpPr>
        <p:spPr>
          <a:xfrm rot="6883107">
            <a:off x="6246956" y="349019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3349080">
            <a:off x="7569702" y="345025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2751942" y="3333952"/>
            <a:ext cx="109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처음시작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61A7DF-6F38-4A4E-B87C-93EA2C0ADDBB}"/>
              </a:ext>
            </a:extLst>
          </p:cNvPr>
          <p:cNvSpPr txBox="1"/>
          <p:nvPr/>
        </p:nvSpPr>
        <p:spPr>
          <a:xfrm>
            <a:off x="4657106" y="3306475"/>
            <a:ext cx="82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개비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36B153-B637-4178-8844-D9B46C49F757}"/>
              </a:ext>
            </a:extLst>
          </p:cNvPr>
          <p:cNvSpPr txBox="1"/>
          <p:nvPr/>
        </p:nvSpPr>
        <p:spPr>
          <a:xfrm>
            <a:off x="6578185" y="3333952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메인화면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8422388" y="3306475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채팅화면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42981-5437-40C5-BEA0-1A908A530D8B}"/>
              </a:ext>
            </a:extLst>
          </p:cNvPr>
          <p:cNvSpPr txBox="1"/>
          <p:nvPr/>
        </p:nvSpPr>
        <p:spPr>
          <a:xfrm>
            <a:off x="5512818" y="6407670"/>
            <a:ext cx="83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금연 달력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7511054" y="640747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공원 </a:t>
            </a:r>
            <a:r>
              <a:rPr lang="ko-KR" altLang="en-US" sz="1100" dirty="0"/>
              <a:t>위치지도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49D7-F3CC-4E48-9BBE-E5E62AF49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2" y="1026283"/>
            <a:ext cx="1268479" cy="219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2825D6-BA26-418E-B14F-4180EBF53BF2}"/>
              </a:ext>
            </a:extLst>
          </p:cNvPr>
          <p:cNvSpPr txBox="1"/>
          <p:nvPr/>
        </p:nvSpPr>
        <p:spPr>
          <a:xfrm>
            <a:off x="11461081" y="6484422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사용이유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2484287" y="2101428"/>
            <a:ext cx="3310070" cy="11180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290041" y="2028674"/>
            <a:ext cx="3406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1" dirty="0"/>
              <a:t>빠른 구축</a:t>
            </a:r>
            <a:endParaRPr lang="en-US" altLang="ko-KR" sz="1400" b="1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사용자가 말할 수 있는 단지 몇가지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예제를 통해 구축을 시작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B67EE0-8793-4192-91BE-AD497133A489}"/>
              </a:ext>
            </a:extLst>
          </p:cNvPr>
          <p:cNvSpPr txBox="1"/>
          <p:nvPr/>
        </p:nvSpPr>
        <p:spPr>
          <a:xfrm>
            <a:off x="7290041" y="3275197"/>
            <a:ext cx="349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효율적인 작동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-</a:t>
            </a:r>
            <a:r>
              <a:rPr lang="ko-KR" altLang="en-US" sz="1400" dirty="0"/>
              <a:t>높은 적확도로 말하는 내용의 의도</a:t>
            </a:r>
            <a:endParaRPr lang="en-US" altLang="ko-KR" sz="1400" dirty="0"/>
          </a:p>
          <a:p>
            <a:r>
              <a:rPr lang="en-US" altLang="ko-KR" sz="1400" dirty="0"/>
              <a:t>    (intent)</a:t>
            </a:r>
            <a:r>
              <a:rPr lang="ko-KR" altLang="en-US" sz="1400" dirty="0"/>
              <a:t>및 상황</a:t>
            </a:r>
            <a:r>
              <a:rPr lang="en-US" altLang="ko-KR" sz="1400" dirty="0"/>
              <a:t>(context)</a:t>
            </a:r>
            <a:r>
              <a:rPr lang="ko-KR" altLang="en-US" sz="1400" dirty="0"/>
              <a:t>을 인식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351FC-7582-41F5-A987-424F345FB370}"/>
              </a:ext>
            </a:extLst>
          </p:cNvPr>
          <p:cNvSpPr txBox="1"/>
          <p:nvPr/>
        </p:nvSpPr>
        <p:spPr>
          <a:xfrm>
            <a:off x="7290040" y="4634541"/>
            <a:ext cx="3492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접근성 최대화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한번에 구축하여 모든 곳에 배포 가능 </a:t>
            </a:r>
            <a:endParaRPr lang="en-US" altLang="ko-KR" sz="1400" dirty="0"/>
          </a:p>
          <a:p>
            <a:r>
              <a:rPr lang="en-US" altLang="ko-KR" sz="1400" dirty="0"/>
              <a:t>    (</a:t>
            </a:r>
            <a:r>
              <a:rPr lang="ko-KR" altLang="en-US" sz="1400" dirty="0"/>
              <a:t>웹사이트</a:t>
            </a:r>
            <a:r>
              <a:rPr lang="en-US" altLang="ko-KR" sz="1400" dirty="0"/>
              <a:t>,</a:t>
            </a:r>
            <a:r>
              <a:rPr lang="ko-KR" altLang="en-US" sz="1400" dirty="0"/>
              <a:t>안드로이드</a:t>
            </a:r>
            <a:r>
              <a:rPr lang="en-US" altLang="ko-KR" sz="1400" dirty="0"/>
              <a:t>,IOS,IOT </a:t>
            </a:r>
            <a:r>
              <a:rPr lang="ko-KR" altLang="en-US" sz="1400" dirty="0"/>
              <a:t>기기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FF3E1F-FD94-49CF-9029-EF19E1E44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51" y="3815132"/>
            <a:ext cx="4035472" cy="218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691461" y="6037979"/>
            <a:ext cx="2522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https://dialogflow.cloud.google.com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3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34001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 원리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48" b="12183"/>
          <a:stretch/>
        </p:blipFill>
        <p:spPr>
          <a:xfrm>
            <a:off x="9216316" y="2216552"/>
            <a:ext cx="1908633" cy="64469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4069152" y="3551893"/>
            <a:ext cx="146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사용자의 발언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5933500" y="3983776"/>
            <a:ext cx="99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92D050"/>
                </a:solidFill>
              </a:rPr>
              <a:t>금연 </a:t>
            </a:r>
            <a:r>
              <a:rPr lang="ko-KR" altLang="en-US" sz="1400" b="1" dirty="0" err="1">
                <a:solidFill>
                  <a:srgbClr val="92D050"/>
                </a:solidFill>
              </a:rPr>
              <a:t>챗봇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DD684-2081-4FD6-9017-C22F78F15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55" y="2277922"/>
            <a:ext cx="1451744" cy="145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CC67D-CC15-4251-99E7-6512593F09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63" y="1993588"/>
            <a:ext cx="1908633" cy="1908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9335ED-1C90-4EC0-8528-67CA7D61A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46" y="2398267"/>
            <a:ext cx="849549" cy="84954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3ED2DD-07EB-4087-A999-C43C5A01373C}"/>
              </a:ext>
            </a:extLst>
          </p:cNvPr>
          <p:cNvSpPr/>
          <p:nvPr/>
        </p:nvSpPr>
        <p:spPr>
          <a:xfrm>
            <a:off x="4190017" y="3343509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9E3387A-5169-4F70-A49F-F98927E1F476}"/>
              </a:ext>
            </a:extLst>
          </p:cNvPr>
          <p:cNvSpPr/>
          <p:nvPr/>
        </p:nvSpPr>
        <p:spPr>
          <a:xfrm>
            <a:off x="7484543" y="3306471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8B4257-64FF-46F5-A24B-95A25E9133DD}"/>
              </a:ext>
            </a:extLst>
          </p:cNvPr>
          <p:cNvSpPr/>
          <p:nvPr/>
        </p:nvSpPr>
        <p:spPr>
          <a:xfrm rot="10800000">
            <a:off x="7485298" y="2457765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C99C360-C380-434F-B6D5-7175793B742E}"/>
              </a:ext>
            </a:extLst>
          </p:cNvPr>
          <p:cNvSpPr/>
          <p:nvPr/>
        </p:nvSpPr>
        <p:spPr>
          <a:xfrm rot="10800000">
            <a:off x="4190017" y="2465244"/>
            <a:ext cx="1337386" cy="11124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5F828-8B98-4D42-9DE6-6DEFD0EE06A4}"/>
              </a:ext>
            </a:extLst>
          </p:cNvPr>
          <p:cNvSpPr txBox="1"/>
          <p:nvPr/>
        </p:nvSpPr>
        <p:spPr>
          <a:xfrm>
            <a:off x="4093340" y="3925931"/>
            <a:ext cx="146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</a:t>
            </a:r>
            <a:r>
              <a:rPr lang="ko-KR" altLang="en-US" sz="800" dirty="0"/>
              <a:t>금단증상 때문에 힘들어요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담배 피고 싶어</a:t>
            </a:r>
            <a:r>
              <a:rPr lang="en-US" altLang="ko-KR" sz="800" dirty="0"/>
              <a:t>“</a:t>
            </a:r>
          </a:p>
          <a:p>
            <a:r>
              <a:rPr lang="en-US" altLang="ko-KR" sz="800" dirty="0"/>
              <a:t>“</a:t>
            </a:r>
            <a:r>
              <a:rPr lang="ko-KR" altLang="en-US" sz="800" dirty="0"/>
              <a:t>금연 힘들어</a:t>
            </a:r>
            <a:r>
              <a:rPr lang="en-US" altLang="ko-KR" sz="800" dirty="0"/>
              <a:t>＂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35764A-09EB-4B96-9E62-2FD035167775}"/>
              </a:ext>
            </a:extLst>
          </p:cNvPr>
          <p:cNvSpPr txBox="1"/>
          <p:nvPr/>
        </p:nvSpPr>
        <p:spPr>
          <a:xfrm>
            <a:off x="7517887" y="3551893"/>
            <a:ext cx="1704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</a:t>
            </a:r>
            <a:r>
              <a:rPr lang="en-US" altLang="ko-KR" sz="1100" b="1" dirty="0"/>
              <a:t>actions.intent,Text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요청</a:t>
            </a:r>
            <a:endParaRPr lang="ko-KR" altLang="en-US" sz="1400" b="1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66088A9-64C2-43A7-824A-A03D51D5EBE5}"/>
              </a:ext>
            </a:extLst>
          </p:cNvPr>
          <p:cNvSpPr/>
          <p:nvPr/>
        </p:nvSpPr>
        <p:spPr>
          <a:xfrm rot="5400000">
            <a:off x="9425687" y="3446511"/>
            <a:ext cx="1088844" cy="10470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6E6EDF2-EF46-4F95-8CE4-F0A9E4CB8A16}"/>
              </a:ext>
            </a:extLst>
          </p:cNvPr>
          <p:cNvSpPr/>
          <p:nvPr/>
        </p:nvSpPr>
        <p:spPr>
          <a:xfrm rot="16200000">
            <a:off x="10064471" y="3446510"/>
            <a:ext cx="1088843" cy="10470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A3164C6-D5D3-4630-AD88-30A9C01D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55" y="4155837"/>
            <a:ext cx="858041" cy="858041"/>
          </a:xfrm>
          <a:prstGeom prst="rect">
            <a:avLst/>
          </a:prstGeom>
        </p:spPr>
      </p:pic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3E7FD3CD-E1DD-456C-83F6-47F03B4D1D53}"/>
              </a:ext>
            </a:extLst>
          </p:cNvPr>
          <p:cNvSpPr/>
          <p:nvPr/>
        </p:nvSpPr>
        <p:spPr>
          <a:xfrm rot="5400000">
            <a:off x="6641157" y="2192999"/>
            <a:ext cx="523924" cy="5060838"/>
          </a:xfrm>
          <a:prstGeom prst="bentUpArrow">
            <a:avLst>
              <a:gd name="adj1" fmla="val 12622"/>
              <a:gd name="adj2" fmla="val 25000"/>
              <a:gd name="adj3" fmla="val 2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8BB517-3494-456B-ACAA-A358472FE9E6}"/>
              </a:ext>
            </a:extLst>
          </p:cNvPr>
          <p:cNvSpPr txBox="1"/>
          <p:nvPr/>
        </p:nvSpPr>
        <p:spPr>
          <a:xfrm>
            <a:off x="5220306" y="4529064"/>
            <a:ext cx="3113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다양한 문장 패턴을 받아 </a:t>
            </a:r>
            <a:r>
              <a:rPr lang="en-US" altLang="ko-KR" sz="1100" b="1" dirty="0"/>
              <a:t>Intent </a:t>
            </a:r>
            <a:r>
              <a:rPr lang="ko-KR" altLang="en-US" sz="1100" b="1" dirty="0"/>
              <a:t>목록에서 이해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0B3A98-B742-4653-977F-758E3FCC9A97}"/>
              </a:ext>
            </a:extLst>
          </p:cNvPr>
          <p:cNvSpPr txBox="1"/>
          <p:nvPr/>
        </p:nvSpPr>
        <p:spPr>
          <a:xfrm>
            <a:off x="9878824" y="5185432"/>
            <a:ext cx="9992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Intent </a:t>
            </a:r>
            <a:r>
              <a:rPr lang="ko-KR" altLang="en-US" sz="1200" b="1" dirty="0"/>
              <a:t>목록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인사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금연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금단증상</a:t>
            </a:r>
            <a:endParaRPr lang="en-US" altLang="ko-KR" sz="1200" dirty="0"/>
          </a:p>
          <a:p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F21EDB-4075-433E-833B-C4DBC738B60D}"/>
              </a:ext>
            </a:extLst>
          </p:cNvPr>
          <p:cNvSpPr txBox="1"/>
          <p:nvPr/>
        </p:nvSpPr>
        <p:spPr>
          <a:xfrm>
            <a:off x="9326399" y="3247085"/>
            <a:ext cx="63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Intent</a:t>
            </a:r>
          </a:p>
          <a:p>
            <a:pPr algn="ctr"/>
            <a:r>
              <a:rPr lang="ko-KR" altLang="en-US" sz="1200" b="1" dirty="0"/>
              <a:t>등록</a:t>
            </a:r>
            <a:endParaRPr lang="en-US" altLang="ko-KR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408271-0CC5-42E1-BB95-7742E58FF262}"/>
              </a:ext>
            </a:extLst>
          </p:cNvPr>
          <p:cNvSpPr txBox="1"/>
          <p:nvPr/>
        </p:nvSpPr>
        <p:spPr>
          <a:xfrm>
            <a:off x="6900113" y="1800868"/>
            <a:ext cx="27967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발언을 인공지능으로 문장을 해석하여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  그에 해당하는 답변 출력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76FC6F-ABB2-42D6-BDB0-6E1C8CE073E9}"/>
              </a:ext>
            </a:extLst>
          </p:cNvPr>
          <p:cNvSpPr txBox="1"/>
          <p:nvPr/>
        </p:nvSpPr>
        <p:spPr>
          <a:xfrm>
            <a:off x="3987787" y="1843570"/>
            <a:ext cx="1705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화면에 금단증상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정보를 출력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F5F4A1-661D-4EDD-9AC9-308BF3812ED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2032312" y="1330393"/>
            <a:ext cx="4602480" cy="39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*First_Like.java*</a:t>
            </a:r>
            <a:endParaRPr lang="en-US" altLang="ko-KR" sz="105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R.layout.first_like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R.id.likebtn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 “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좋아요” 버튼 생성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좋아요 버튼 누르면 화면이동</a:t>
            </a:r>
            <a:b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How_many_cigarette.class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2722F-0092-455B-BE8F-F294056109C9}"/>
              </a:ext>
            </a:extLst>
          </p:cNvPr>
          <p:cNvSpPr txBox="1"/>
          <p:nvPr/>
        </p:nvSpPr>
        <p:spPr>
          <a:xfrm>
            <a:off x="8484835" y="593955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어플 첫 실행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20/34</a:t>
            </a:r>
            <a:endParaRPr lang="ko-KR" altLang="en-US" dirty="0"/>
          </a:p>
        </p:txBody>
      </p:sp>
      <p:pic>
        <p:nvPicPr>
          <p:cNvPr id="3" name="그림 2" descr="텍스트, 스크린샷, 전자기기, iPod이(가) 표시된 사진&#10;&#10;자동 생성된 설명">
            <a:extLst>
              <a:ext uri="{FF2B5EF4-FFF2-40B4-BE49-F238E27FC236}">
                <a16:creationId xmlns:a16="http://schemas.microsoft.com/office/drawing/2014/main" id="{433F1E04-4005-4661-B643-597928F9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5" y="1403162"/>
            <a:ext cx="2166572" cy="44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81779" y="1653569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762" y="1653569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70310" y="319865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239561" y="1653570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2/34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383412" y="2854472"/>
            <a:ext cx="3444503" cy="2923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진행상황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 및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88928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순서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04053" y="2849894"/>
            <a:ext cx="3354112" cy="2928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DBDA5-FB9C-4071-BD8D-6B035162FA09}"/>
              </a:ext>
            </a:extLst>
          </p:cNvPr>
          <p:cNvSpPr txBox="1"/>
          <p:nvPr/>
        </p:nvSpPr>
        <p:spPr>
          <a:xfrm>
            <a:off x="4580266" y="4278550"/>
            <a:ext cx="28738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</a:p>
          <a:p>
            <a:r>
              <a:rPr lang="en-US" altLang="ko-KR" sz="1600" dirty="0"/>
              <a:t>    </a:t>
            </a:r>
            <a:r>
              <a:rPr lang="en-US" altLang="ko-KR" sz="1400" dirty="0"/>
              <a:t>(1) </a:t>
            </a:r>
            <a:r>
              <a:rPr lang="en-US" altLang="ko-KR" sz="1400" dirty="0" err="1"/>
              <a:t>Dialogflow</a:t>
            </a:r>
            <a:r>
              <a:rPr lang="ko-KR" altLang="en-US" sz="1400" dirty="0"/>
              <a:t> 사용이유</a:t>
            </a:r>
            <a:endParaRPr lang="en-US" altLang="ko-KR" sz="1400" dirty="0"/>
          </a:p>
          <a:p>
            <a:r>
              <a:rPr lang="en-US" altLang="ko-KR" sz="1400" dirty="0"/>
              <a:t>     (2) </a:t>
            </a:r>
            <a:r>
              <a:rPr lang="en-US" altLang="ko-KR" sz="1400" dirty="0" err="1"/>
              <a:t>Dialogflow</a:t>
            </a:r>
            <a:r>
              <a:rPr lang="en-US" altLang="ko-KR" sz="1400" dirty="0"/>
              <a:t> </a:t>
            </a:r>
            <a:r>
              <a:rPr lang="ko-KR" altLang="en-US" sz="1400" dirty="0"/>
              <a:t>동작 원리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Nschat</a:t>
            </a:r>
            <a:r>
              <a:rPr lang="en-US" altLang="ko-KR" dirty="0"/>
              <a:t>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C798-D7FF-4701-9166-BC3916EF011E}"/>
              </a:ext>
            </a:extLst>
          </p:cNvPr>
          <p:cNvSpPr txBox="1"/>
          <p:nvPr/>
        </p:nvSpPr>
        <p:spPr>
          <a:xfrm>
            <a:off x="8595391" y="3052545"/>
            <a:ext cx="28738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sz="1600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2E7CA-3285-4963-A2F2-EE64D9CDF4A7}"/>
              </a:ext>
            </a:extLst>
          </p:cNvPr>
          <p:cNvSpPr txBox="1"/>
          <p:nvPr/>
        </p:nvSpPr>
        <p:spPr>
          <a:xfrm>
            <a:off x="2069539" y="1376159"/>
            <a:ext cx="5370381" cy="4786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*How_many_cigarette.java*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R.layout.how_many_cigarette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텍스트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입력창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editText.getText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(Button)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R.id.cigar_count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//“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개비” 버튼 생성</a:t>
            </a:r>
            <a:b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imageButton.setOnClickListener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개비 버튼 누르면 화면 이동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getApplicationContext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MainActivity.class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</a:t>
            </a:r>
            <a:br>
              <a:rPr lang="en-US" altLang="ko-KR" sz="10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162213" y="5915263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초기 정보 입력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몇 개비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21/34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14C84-9BB1-44E7-9A2F-33DFB8BBD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05" y="1330393"/>
            <a:ext cx="2170003" cy="43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1770882" y="1185234"/>
            <a:ext cx="4709931" cy="4841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*MainActivity.java*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최초 실행 여부를 판단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-&gt;&gt;&gt;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Activity.MODE_PRIVATE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pref.getBoolean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false);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false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최초 실행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최초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하고 싶은 작업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SharedPreferences.Editor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editor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pref.edit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editor.putBoolean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checkFirst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", true);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editor.apply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finish();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Intent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Intent(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MainActivity.this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First_Like.class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startActivity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(intent); }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System.currentTimeMillis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 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밀리세컨드로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현재시간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받아옴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getSharedPreferences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("NS", MODE_PRIVATE);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("cigar", "0");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sharedPreferences.getLong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("time", 0);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cigarette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Integer.parseInt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(cigar);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NowTime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StartTime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/ 1000;//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지난 시간을 초로 변환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cigarette * 255 *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86400; //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절약한돈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savemoney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원 절약하셨어요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 //Text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9112310" y="5864554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앱 최초 실행 확인 및 메인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19/34</a:t>
            </a:r>
            <a:endParaRPr lang="ko-KR" altLang="en-US" dirty="0"/>
          </a:p>
        </p:txBody>
      </p:sp>
      <p:pic>
        <p:nvPicPr>
          <p:cNvPr id="5" name="그림 4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00F960A-A3C6-FF0F-10D5-CEC537D0D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29" y="1344980"/>
            <a:ext cx="2146632" cy="4422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8E18E-60BA-7C9B-7D01-02D45A771C02}"/>
              </a:ext>
            </a:extLst>
          </p:cNvPr>
          <p:cNvSpPr txBox="1"/>
          <p:nvPr/>
        </p:nvSpPr>
        <p:spPr>
          <a:xfrm>
            <a:off x="5394621" y="1185234"/>
            <a:ext cx="4546327" cy="321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금연 시간 계산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long ss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60 % 60;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HH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60 % 24;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dd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24 % 30;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MM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30 %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long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passtime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/ 60 / 60 / 24 / 30 / 12;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if 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yy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(dd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(dd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(HH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(HH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하루가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얼마남지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않았어요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if (mm &gt; 0)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(mm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+ 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1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까지 파이팅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else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NStimeView.setText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(ss +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시작이 반입니다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힘내세요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!!");</a:t>
            </a:r>
          </a:p>
        </p:txBody>
      </p:sp>
    </p:spTree>
    <p:extLst>
      <p:ext uri="{BB962C8B-B14F-4D97-AF65-F5344CB8AC3E}">
        <p14:creationId xmlns:p14="http://schemas.microsoft.com/office/powerpoint/2010/main" val="2967966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586105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7CEE4-A6EB-4E26-89A4-9D19F4794F09}"/>
              </a:ext>
            </a:extLst>
          </p:cNvPr>
          <p:cNvSpPr txBox="1"/>
          <p:nvPr/>
        </p:nvSpPr>
        <p:spPr>
          <a:xfrm>
            <a:off x="1870634" y="944902"/>
            <a:ext cx="3862826" cy="5629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*ChattingActivity.java*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리사이클러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뷰를 사용해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채팅창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화면을 띄워주고 작동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R.layout.activity_chatting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R.id.chatView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R.id.editMessage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R.id.btnSend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this);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chatView.setAdapter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채팅을 입력하고 버튼을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눌렀을때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채팅창에 글을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btnSend.setOnClickListener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View.OnClickListener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 public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onClick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(View view)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message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editMessage.getText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toString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 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Message(message, false));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editMessage.setText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("");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chatView.getAdapter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ChattingActivity.this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글을 입력해주세요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4CDBB-5C2A-4850-A475-A81D5EDE363C}"/>
              </a:ext>
            </a:extLst>
          </p:cNvPr>
          <p:cNvSpPr txBox="1"/>
          <p:nvPr/>
        </p:nvSpPr>
        <p:spPr>
          <a:xfrm>
            <a:off x="8808315" y="5688806"/>
            <a:ext cx="350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채팅창</a:t>
            </a:r>
            <a:r>
              <a:rPr lang="ko-KR" altLang="en-US" sz="1200" b="1" dirty="0"/>
              <a:t> 레이아웃을 띄워주고 </a:t>
            </a:r>
            <a:r>
              <a:rPr lang="en-US" altLang="ko-KR" sz="1200" b="1" dirty="0" err="1"/>
              <a:t>Dialogflow</a:t>
            </a:r>
            <a:r>
              <a:rPr lang="ko-KR" altLang="en-US" sz="1200" b="1" dirty="0"/>
              <a:t>를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E5B48-19A2-426D-99C6-F9EEB101C6BE}"/>
              </a:ext>
            </a:extLst>
          </p:cNvPr>
          <p:cNvSpPr txBox="1"/>
          <p:nvPr/>
        </p:nvSpPr>
        <p:spPr>
          <a:xfrm>
            <a:off x="5471962" y="944902"/>
            <a:ext cx="4849404" cy="592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앱 연결</a:t>
            </a:r>
            <a:endParaRPr lang="ko-KR" altLang="en-US" sz="7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7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7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try {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InputStream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stream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this.getResources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openRawResource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R.raw.credential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credentials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GoogleCredentials.fromStream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(stream)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createScoped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Lists.newArrayList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("https://www.googleapis.com/auth/cloud-platform"));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((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ServiceAccountCredentials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credentials).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settingsBuilder.setCredentialsProvider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FixedCredentialsProvider.create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(credentials)).build();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SessionsClient.create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sessionsSettings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SessionName.of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uuid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projectId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catch (Exception e)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Log.d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(TAG, "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e.getMessage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챗봇에게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채팅을 보내는 부분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private void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sendMessageToBot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(String message)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input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QueryInput.newBuilder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TextInput.newBuilder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(message).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setLanguageCode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("ko-KR")).build();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SendMessageInBg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sessionName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sessionsClient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input).execute();}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dialogFlow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연결에 문제가 있을 경우 오류메시지를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띄워줌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public void callback(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DetectIntentResponse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!=null) 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String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returnResponse.getQueryResult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getFulfillmentText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if(!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botReply.isEmpty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()){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messageList.add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(new Message(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botReply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true));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chatAdapter.notifyDataSetChanged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Objects.requireNonNull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chatView.getLayoutManager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()).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scrollToPosition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messageList.size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- 1);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"something went wrong",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).show();}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 else {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Toast.makeText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(this, "failed to connect!", </a:t>
            </a:r>
            <a:r>
              <a:rPr lang="en-US" altLang="ko-KR" sz="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Toast.LENGTH_SHORT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).show();</a:t>
            </a:r>
            <a:endParaRPr lang="en-US" altLang="ko-KR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FF6B2-1370-48AF-81B4-A82ABB4558E9}"/>
              </a:ext>
            </a:extLst>
          </p:cNvPr>
          <p:cNvSpPr txBox="1"/>
          <p:nvPr/>
        </p:nvSpPr>
        <p:spPr>
          <a:xfrm>
            <a:off x="417411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4473B-1637-4448-A183-9C7CBB6FE761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24/34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F8865A-E8D0-4A7B-BEB2-C671C79FE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2"/>
          <a:stretch/>
        </p:blipFill>
        <p:spPr>
          <a:xfrm>
            <a:off x="10008238" y="1392646"/>
            <a:ext cx="2047575" cy="4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3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8506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3" y="184968"/>
            <a:ext cx="496213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(Recycler View)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63682" y="4613744"/>
            <a:ext cx="805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사용자가 관리하는 많은 수의 데이터 집합을 개별 아이템 단위로 구성하여 화면에 출력하는 </a:t>
            </a:r>
            <a:r>
              <a:rPr lang="ko-KR" altLang="en-US" dirty="0" err="1"/>
              <a:t>뷰그룹이며</a:t>
            </a:r>
            <a:r>
              <a:rPr lang="en-US" altLang="ko-KR" dirty="0"/>
              <a:t>, </a:t>
            </a:r>
            <a:r>
              <a:rPr lang="ko-KR" altLang="en-US" dirty="0"/>
              <a:t>한 화면에 표시되기 힘든 많은 수의 데이터를 스크롤 가능한 리스트로 표시해주는 위젯</a:t>
            </a:r>
            <a:endParaRPr lang="en-US" altLang="ko-KR" dirty="0"/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화면에 표시될 아이템 뷰들을 수직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(Vertical)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일렬로 나열하는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리스트뷰와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달리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리사이클러뷰는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수평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(Horizontal)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방향 레이아웃 또는 격자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(Grid)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형태의 레이아웃으로도 나타낼 수 있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또한 필요에 따라 재활용 가능하다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2FA7D-3F5E-4677-518E-0E00AB88E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01" y="1676273"/>
            <a:ext cx="6668431" cy="2829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F8B43-86FA-2ED2-97CD-D43B031F7FF6}"/>
              </a:ext>
            </a:extLst>
          </p:cNvPr>
          <p:cNvSpPr txBox="1"/>
          <p:nvPr/>
        </p:nvSpPr>
        <p:spPr>
          <a:xfrm>
            <a:off x="3165282" y="6317245"/>
            <a:ext cx="5046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https://recipes4dev.tistory.com/154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51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리사이클러뷰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44068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리사이클러뷰를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선택한 이유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2807" y="6271073"/>
            <a:ext cx="429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https://wooooooak.github.io/android/2019/03/28/recycler_view/</a:t>
            </a:r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C3D8A-7561-91F4-F3E8-694465BD4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35" y="1080407"/>
            <a:ext cx="4081546" cy="340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E7471-5F17-E0C6-63AA-653B15C1C944}"/>
              </a:ext>
            </a:extLst>
          </p:cNvPr>
          <p:cNvSpPr txBox="1"/>
          <p:nvPr/>
        </p:nvSpPr>
        <p:spPr>
          <a:xfrm>
            <a:off x="2356906" y="4589137"/>
            <a:ext cx="9249836" cy="13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채팅은 나중에 다시 볼 수 있어야 하는데 사용자가 볼 수 있는 채팅의 양은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화면의 크기에 비례해 한정되어 있고 다시 스크롤 할 때마다 뷰 객체를 다시 삭제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생성 하지 않기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리사이클러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뷰를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002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2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2660463"/>
            <a:ext cx="95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267925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073654" y="870744"/>
            <a:ext cx="5098873" cy="627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*MapsActivity.java*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@Override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protected void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(Bundle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{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super.onCreate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savedInstanceState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getWindow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setFlags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WindowManager.LayoutParams.FLAG_KEEP_SCREEN_ON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setContentView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R.layout.activity_maps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//activity_maps.xml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연결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mLayout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findViewById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업데이트 시간 설정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정확한 위치를 요청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setPriority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LocationRequest.PRIORITY_HIGH_ACCURACY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업데이트 간격설정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(UPDATE_INTERVAL_MS)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빠른 업데이트 간격설정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setFastestInterval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(FASTEST_UPDATE_INTERVAL_MS);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현재위치 설정 받기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builder =</a:t>
            </a:r>
            <a:r>
              <a:rPr lang="en-US" altLang="ko-KR" sz="9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new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LocationSettingsRequest.Builder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builder.addLocationRequest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locationRequest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마지막으로 알려진 사용자 위치정보 가져오기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mFusedLocationClient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LocationServices.getFusedLocationProviderClient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SupportMapFragment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getSupportFragmentManager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</a:t>
            </a:r>
            <a:b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findFragmentById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R.id.map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지정한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ID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갖는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프래그먼트의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핸들을 가져옴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mapFragment.getMapAsync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(this); //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메인 쓰레드에서 </a:t>
            </a:r>
            <a:r>
              <a:rPr lang="en-US" altLang="ko-KR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onMapReady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콜백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</a:t>
            </a:r>
            <a:br>
              <a:rPr lang="ko-KR" altLang="en-US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</a:br>
            <a:r>
              <a:rPr lang="en-US" altLang="ko-KR" sz="9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ko-KR" altLang="en-US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77A9-23F9-44F9-B4F9-51776E784012}"/>
              </a:ext>
            </a:extLst>
          </p:cNvPr>
          <p:cNvSpPr txBox="1"/>
          <p:nvPr/>
        </p:nvSpPr>
        <p:spPr>
          <a:xfrm>
            <a:off x="8205786" y="5851878"/>
            <a:ext cx="296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Google Map API</a:t>
            </a:r>
            <a:r>
              <a:rPr lang="ko-KR" altLang="en-US" sz="1600" b="1" dirty="0"/>
              <a:t>를 이용하여 </a:t>
            </a:r>
            <a:endParaRPr lang="en-US" altLang="ko-KR" sz="1600" b="1" dirty="0"/>
          </a:p>
          <a:p>
            <a:r>
              <a:rPr lang="ko-KR" altLang="en-US" sz="1600" b="1" dirty="0"/>
              <a:t>현재 위치를 표시 및 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8BFE6A-6866-4DCD-AB17-C6ABB2781C65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25/34</a:t>
            </a:r>
            <a:endParaRPr lang="ko-KR" altLang="en-US" dirty="0"/>
          </a:p>
        </p:txBody>
      </p:sp>
      <p:pic>
        <p:nvPicPr>
          <p:cNvPr id="6" name="그림 5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131377D-6511-404D-932D-A7CF1147C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85" y="1116715"/>
            <a:ext cx="2160136" cy="4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파싱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파싱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(Parsing)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3072504" y="4429419"/>
            <a:ext cx="7862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+mn-ea"/>
              </a:rPr>
              <a:t>어떤 페이지</a:t>
            </a:r>
            <a:r>
              <a:rPr lang="en-US" altLang="ko-KR" b="0" i="0" dirty="0">
                <a:effectLst/>
                <a:latin typeface="+mn-ea"/>
              </a:rPr>
              <a:t>(</a:t>
            </a:r>
            <a:r>
              <a:rPr lang="ko-KR" altLang="en-US" b="0" i="0" dirty="0">
                <a:effectLst/>
                <a:latin typeface="+mn-ea"/>
              </a:rPr>
              <a:t>문서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등</a:t>
            </a:r>
            <a:r>
              <a:rPr lang="en-US" altLang="ko-KR" b="0" i="0" dirty="0">
                <a:effectLst/>
                <a:latin typeface="+mn-ea"/>
              </a:rPr>
              <a:t>)</a:t>
            </a:r>
            <a:r>
              <a:rPr lang="ko-KR" altLang="en-US" b="0" i="0" dirty="0">
                <a:effectLst/>
                <a:latin typeface="+mn-ea"/>
              </a:rPr>
              <a:t>에서 내가 원하는 데이터를 특정 패턴이나 순서로 추출해 가공하는 것을 말한다</a:t>
            </a:r>
            <a:r>
              <a:rPr lang="en-US" altLang="ko-KR" b="0" i="0" dirty="0">
                <a:effectLst/>
                <a:latin typeface="+mn-ea"/>
              </a:rPr>
              <a:t>. </a:t>
            </a:r>
            <a:r>
              <a:rPr lang="ko-KR" altLang="en-US" b="0" i="0" dirty="0">
                <a:effectLst/>
                <a:latin typeface="+mn-ea"/>
              </a:rPr>
              <a:t>먼저 파서는 컴파일의 일부로서 원시 프로그램의 명령문이나 온라인 명령문</a:t>
            </a:r>
            <a:r>
              <a:rPr lang="en-US" altLang="ko-KR" b="0" i="0" dirty="0">
                <a:effectLst/>
                <a:latin typeface="+mn-ea"/>
              </a:rPr>
              <a:t>, HTML </a:t>
            </a:r>
            <a:r>
              <a:rPr lang="ko-KR" altLang="en-US" b="0" i="0" dirty="0">
                <a:effectLst/>
                <a:latin typeface="+mn-ea"/>
              </a:rPr>
              <a:t>문서 등에서 </a:t>
            </a:r>
            <a:r>
              <a:rPr lang="en-US" altLang="ko-KR" b="0" i="0" dirty="0" err="1">
                <a:effectLst/>
                <a:latin typeface="+mn-ea"/>
              </a:rPr>
              <a:t>MArkup</a:t>
            </a:r>
            <a:r>
              <a:rPr lang="en-US" altLang="ko-KR" b="0" i="0" dirty="0">
                <a:effectLst/>
                <a:latin typeface="+mn-ea"/>
              </a:rPr>
              <a:t> Tag </a:t>
            </a:r>
            <a:r>
              <a:rPr lang="ko-KR" altLang="en-US" b="0" i="0" dirty="0">
                <a:effectLst/>
                <a:latin typeface="+mn-ea"/>
              </a:rPr>
              <a:t>등을 입력으로 받아들여서 구문을 해석할 수 있는 단위와 여러 부분으로 분할해주는 역할을 한다</a:t>
            </a:r>
            <a:r>
              <a:rPr lang="en-US" altLang="ko-KR" b="0" i="0" dirty="0">
                <a:effectLst/>
                <a:latin typeface="+mn-ea"/>
              </a:rPr>
              <a:t>. </a:t>
            </a:r>
          </a:p>
          <a:p>
            <a:r>
              <a:rPr lang="ko-KR" altLang="en-US" dirty="0">
                <a:latin typeface="+mn-ea"/>
              </a:rPr>
              <a:t>파싱의 기법으로는 </a:t>
            </a:r>
            <a:r>
              <a:rPr lang="en-US" altLang="ko-KR" dirty="0">
                <a:latin typeface="+mn-ea"/>
              </a:rPr>
              <a:t>XML</a:t>
            </a:r>
            <a:r>
              <a:rPr lang="ko-KR" altLang="en-US" dirty="0">
                <a:latin typeface="+mn-ea"/>
              </a:rPr>
              <a:t>파싱 기법인 </a:t>
            </a:r>
            <a:r>
              <a:rPr lang="en-US" altLang="ko-KR" dirty="0">
                <a:latin typeface="+mn-ea"/>
              </a:rPr>
              <a:t>DOM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SAX/JSON </a:t>
            </a:r>
            <a:r>
              <a:rPr lang="ko-KR" altLang="en-US" dirty="0" err="1">
                <a:latin typeface="+mn-ea"/>
              </a:rPr>
              <a:t>파싱기법이</a:t>
            </a:r>
            <a:r>
              <a:rPr lang="ko-KR" altLang="en-US" dirty="0">
                <a:latin typeface="+mn-ea"/>
              </a:rPr>
              <a:t>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26/34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01F0D-CB24-DC25-43A4-35314606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31" y="1185863"/>
            <a:ext cx="3635520" cy="307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98EEA-1952-60F1-8CE4-AC310CEC91B7}"/>
              </a:ext>
            </a:extLst>
          </p:cNvPr>
          <p:cNvSpPr txBox="1"/>
          <p:nvPr/>
        </p:nvSpPr>
        <p:spPr>
          <a:xfrm>
            <a:off x="3272529" y="6312195"/>
            <a:ext cx="489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https://na27.tistory.com/230</a:t>
            </a:r>
          </a:p>
        </p:txBody>
      </p:sp>
    </p:spTree>
    <p:extLst>
      <p:ext uri="{BB962C8B-B14F-4D97-AF65-F5344CB8AC3E}">
        <p14:creationId xmlns:p14="http://schemas.microsoft.com/office/powerpoint/2010/main" val="3236285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106363" y="1093647"/>
            <a:ext cx="3989636" cy="594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*MapsActivity.java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 추가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private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추가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 parks; //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리스트 추가</a:t>
            </a: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 =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ArrayList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&lt;Park&gt;)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getIntent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getSerializableExtra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("park"); //park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받아옴</a:t>
            </a:r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onMapLoaded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Log.d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(TAG, "Load");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(35.13989, 126.9340);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10);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mMap.animateCamera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 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Double.parseDouble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()),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clusterManager.addItem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);} 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개수만큼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item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추가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27/34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E5325-9D3B-F063-61E4-BD480ABB3284}"/>
              </a:ext>
            </a:extLst>
          </p:cNvPr>
          <p:cNvSpPr txBox="1"/>
          <p:nvPr/>
        </p:nvSpPr>
        <p:spPr>
          <a:xfrm>
            <a:off x="6406485" y="1317293"/>
            <a:ext cx="5114969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clusterManager.setOnClusterClickListener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ClusterManager.OnClusterClickListener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&gt;() {@Overridepublic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boolean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onClusterClick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(Cluster&lt;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MyItem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cluster)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().latitude,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cluster.getPosition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().longitude);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CameraUpdateFactory.newLatLngZoom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latLng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15);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mMap.moveCamera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cameraUpdate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return false;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}});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타이틀 클릭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리스너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*마커 타이틀을 클릭하면*마커의 공원 정보를 보여준다*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mMap.setOnInfoWindowClickListener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GoogleMap.OnInfoWindowClickListener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{@Overridepublic void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onInfoWindowClick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(Marker marker)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null;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(int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0;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&lt;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++) {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 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 != null) {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marker.getTitle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());}}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// marker title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검색하여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 </a:t>
            </a:r>
            <a:r>
              <a:rPr lang="ko-KR" altLang="en-US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반환받아옴</a:t>
            </a:r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final int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Integer.parseInt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builder = new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AlertDialog.Builder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(context);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builder.setTitle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공원정보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builder.setMessage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("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주소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+"\n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크기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" +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parks.get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marker_ID_number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- 1).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+"㎡");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builder.create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</a:t>
            </a:r>
            <a:r>
              <a:rPr lang="en-US" altLang="ko-KR" sz="11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alertDialog.show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();}});</a:t>
            </a:r>
          </a:p>
          <a:p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// 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마커 클릭 시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Alert Dialog</a:t>
            </a:r>
            <a:r>
              <a:rPr lang="ko-KR" altLang="en-US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나오도록 설정</a:t>
            </a:r>
            <a:r>
              <a:rPr lang="en-US" altLang="ko-KR" sz="1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1399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52154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2073162" y="1215485"/>
            <a:ext cx="521386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*Park.java*</a:t>
            </a:r>
          </a:p>
          <a:p>
            <a:endParaRPr lang="en-US" altLang="ko-KR" sz="1100" dirty="0"/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/*** Park getter setter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 선언*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class Park implements Serializable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number;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관리번호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공원명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소재지지번주소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종류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공원 면적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 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 //</a:t>
            </a:r>
            <a:r>
              <a:rPr lang="ko-KR" altLang="en-US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경도</a:t>
            </a:r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number;}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number)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this.number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number;}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pname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padr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pkind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psize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28/34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8282B-85A8-FC6E-E7CB-E5849B7DC66C}"/>
              </a:ext>
            </a:extLst>
          </p:cNvPr>
          <p:cNvSpPr txBox="1"/>
          <p:nvPr/>
        </p:nvSpPr>
        <p:spPr>
          <a:xfrm>
            <a:off x="7162800" y="1608866"/>
            <a:ext cx="42228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{return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void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{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lng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;}</a:t>
            </a:r>
          </a:p>
          <a:p>
            <a:endParaRPr lang="en-US" altLang="ko-KR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public String 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findIndex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(String name)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if(</a:t>
            </a:r>
            <a:r>
              <a:rPr lang="en-US" altLang="ko-KR" sz="13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this.pname.equals</a:t>
            </a:r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(name))</a:t>
            </a:r>
          </a:p>
          <a:p>
            <a:r>
              <a:rPr lang="en-US" altLang="ko-KR" sz="13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{return number;}else return null;}}</a:t>
            </a:r>
            <a:endParaRPr lang="ko-KR" altLang="en-US" sz="13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813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95051" y="2660463"/>
            <a:ext cx="8294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319157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C6022-89D1-424B-BE77-E3442C784615}"/>
              </a:ext>
            </a:extLst>
          </p:cNvPr>
          <p:cNvSpPr txBox="1"/>
          <p:nvPr/>
        </p:nvSpPr>
        <p:spPr>
          <a:xfrm>
            <a:off x="1801594" y="1035802"/>
            <a:ext cx="448490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*Parsing.java*</a:t>
            </a:r>
            <a:endParaRPr lang="en-US" altLang="ko-KR" dirty="0"/>
          </a:p>
          <a:p>
            <a:r>
              <a:rPr lang="en-US" altLang="ko-KR" sz="800" dirty="0"/>
              <a:t>public class Parsing extends </a:t>
            </a:r>
            <a:r>
              <a:rPr lang="en-US" altLang="ko-KR" sz="800" dirty="0" err="1"/>
              <a:t>AppCompatActivity</a:t>
            </a:r>
            <a:r>
              <a:rPr lang="en-US" altLang="ko-KR" sz="800" dirty="0"/>
              <a:t> {final String TAG = “Parsing”;</a:t>
            </a:r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protected void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(Bundle 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 {</a:t>
            </a:r>
          </a:p>
          <a:p>
            <a:r>
              <a:rPr lang="en-US" altLang="ko-KR" sz="800" dirty="0" err="1"/>
              <a:t>super.onCreate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savedInstanceState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setContentView</a:t>
            </a:r>
            <a:r>
              <a:rPr lang="en-US" altLang="ko-KR" sz="800" dirty="0"/>
              <a:t>(</a:t>
            </a:r>
            <a:r>
              <a:rPr lang="en-US" altLang="ko-KR" sz="800" dirty="0" err="1"/>
              <a:t>R.layout.parsing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");</a:t>
            </a:r>
          </a:p>
          <a:p>
            <a:r>
              <a:rPr lang="en-US" altLang="ko-KR" sz="800" dirty="0"/>
              <a:t>new Thread(new Runnable()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함수</a:t>
            </a:r>
            <a:endParaRPr lang="en-US" altLang="ko-KR" sz="800" dirty="0"/>
          </a:p>
          <a:p>
            <a:r>
              <a:rPr lang="en-US" altLang="ko-KR" sz="800" dirty="0"/>
              <a:t>@Override</a:t>
            </a:r>
          </a:p>
          <a:p>
            <a:r>
              <a:rPr lang="en-US" altLang="ko-KR" sz="800" dirty="0"/>
              <a:t>public void run() {</a:t>
            </a:r>
          </a:p>
          <a:p>
            <a:r>
              <a:rPr lang="en-US" altLang="ko-KR" sz="800" dirty="0" err="1"/>
              <a:t>ArrayList</a:t>
            </a:r>
            <a:r>
              <a:rPr lang="en-US" altLang="ko-KR" sz="800" dirty="0"/>
              <a:t>&lt;Park&gt; parks =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(); 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파싱 시작</a:t>
            </a:r>
            <a:r>
              <a:rPr lang="en-US" altLang="ko-KR" sz="800" dirty="0"/>
              <a:t>I</a:t>
            </a:r>
          </a:p>
          <a:p>
            <a:r>
              <a:rPr lang="en-US" altLang="ko-KR" sz="800" dirty="0" err="1"/>
              <a:t>ntent</a:t>
            </a:r>
            <a:r>
              <a:rPr lang="en-US" altLang="ko-KR" sz="800" dirty="0"/>
              <a:t> intent = new Intent(</a:t>
            </a:r>
            <a:r>
              <a:rPr lang="en-US" altLang="ko-KR" sz="800" dirty="0" err="1"/>
              <a:t>Parsing.this</a:t>
            </a:r>
            <a:r>
              <a:rPr lang="en-US" altLang="ko-KR" sz="800" dirty="0"/>
              <a:t>, </a:t>
            </a:r>
            <a:r>
              <a:rPr lang="en-US" altLang="ko-KR" sz="800" dirty="0" err="1"/>
              <a:t>MapsActivity.class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지도화면 띄우기</a:t>
            </a:r>
            <a:endParaRPr lang="en-US" altLang="ko-KR" sz="800" dirty="0"/>
          </a:p>
          <a:p>
            <a:r>
              <a:rPr lang="en-US" altLang="ko-KR" sz="800" dirty="0" err="1"/>
              <a:t>intent.putExtra</a:t>
            </a:r>
            <a:r>
              <a:rPr lang="en-US" altLang="ko-KR" sz="800" dirty="0"/>
              <a:t>("park", parks); </a:t>
            </a:r>
          </a:p>
          <a:p>
            <a:r>
              <a:rPr lang="en-US" altLang="ko-KR" sz="800" dirty="0"/>
              <a:t>// parks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넘기기</a:t>
            </a:r>
            <a:endParaRPr lang="en-US" altLang="ko-KR" sz="800" dirty="0"/>
          </a:p>
          <a:p>
            <a:r>
              <a:rPr lang="en-US" altLang="ko-KR" sz="800" dirty="0" err="1"/>
              <a:t>startActivity</a:t>
            </a:r>
            <a:r>
              <a:rPr lang="en-US" altLang="ko-KR" sz="800" dirty="0"/>
              <a:t>(intent);}}).start();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쓰레드 시작 </a:t>
            </a:r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/>
              <a:t>/***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</a:t>
            </a:r>
            <a:r>
              <a:rPr lang="ko-KR" altLang="en-US" sz="800" dirty="0"/>
              <a:t>는 </a:t>
            </a:r>
            <a:r>
              <a:rPr lang="en-US" altLang="ko-KR" sz="800" dirty="0"/>
              <a:t>raw</a:t>
            </a:r>
            <a:r>
              <a:rPr lang="ko-KR" altLang="en-US" sz="800" dirty="0"/>
              <a:t>폴더에 있는 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를 </a:t>
            </a:r>
            <a:r>
              <a:rPr lang="ko-KR" altLang="en-US" sz="800" dirty="0" err="1"/>
              <a:t>파싱하는</a:t>
            </a:r>
            <a:r>
              <a:rPr lang="ko-KR" altLang="en-US" sz="800" dirty="0"/>
              <a:t> 함수*</a:t>
            </a:r>
            <a:r>
              <a:rPr lang="en-US" altLang="ko-KR" sz="800" dirty="0"/>
              <a:t>/</a:t>
            </a:r>
          </a:p>
          <a:p>
            <a:r>
              <a:rPr lang="en-US" altLang="ko-KR" sz="800" dirty="0"/>
              <a:t>private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xml_parse</a:t>
            </a:r>
            <a:r>
              <a:rPr lang="en-US" altLang="ko-KR" sz="800" dirty="0"/>
              <a:t>() {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 </a:t>
            </a:r>
            <a:r>
              <a:rPr lang="en-US" altLang="ko-KR" sz="800" dirty="0" err="1"/>
              <a:t>parksList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&lt;Park&gt;(); //</a:t>
            </a:r>
            <a:r>
              <a:rPr lang="en-US" altLang="ko-KR" sz="800" dirty="0" err="1"/>
              <a:t>ArrayList</a:t>
            </a:r>
            <a:r>
              <a:rPr lang="en-US" altLang="ko-KR" sz="800" dirty="0"/>
              <a:t> </a:t>
            </a:r>
            <a:r>
              <a:rPr lang="ko-KR" altLang="en-US" sz="800" dirty="0"/>
              <a:t>선언</a:t>
            </a:r>
            <a:endParaRPr lang="en-US" altLang="ko-KR" sz="800" dirty="0"/>
          </a:p>
          <a:p>
            <a:r>
              <a:rPr lang="en-US" altLang="ko-KR" sz="800" dirty="0" err="1"/>
              <a:t>InputStream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 = </a:t>
            </a:r>
            <a:r>
              <a:rPr lang="en-US" altLang="ko-KR" sz="800" dirty="0" err="1"/>
              <a:t>getResources</a:t>
            </a:r>
            <a:r>
              <a:rPr lang="en-US" altLang="ko-KR" sz="800" dirty="0"/>
              <a:t>().</a:t>
            </a:r>
            <a:r>
              <a:rPr lang="en-US" altLang="ko-KR" sz="800" dirty="0" err="1"/>
              <a:t>openRawResource</a:t>
            </a:r>
            <a:r>
              <a:rPr lang="en-US" altLang="ko-KR" sz="800" dirty="0"/>
              <a:t>(</a:t>
            </a:r>
            <a:r>
              <a:rPr lang="en-US" altLang="ko-KR" sz="800" dirty="0" err="1"/>
              <a:t>R.raw.park_gj</a:t>
            </a:r>
            <a:r>
              <a:rPr lang="en-US" altLang="ko-KR" sz="800" dirty="0"/>
              <a:t>); </a:t>
            </a:r>
          </a:p>
          <a:p>
            <a:r>
              <a:rPr lang="en-US" altLang="ko-KR" sz="800" dirty="0"/>
              <a:t>//raw</a:t>
            </a:r>
            <a:r>
              <a:rPr lang="ko-KR" altLang="en-US" sz="800" dirty="0"/>
              <a:t>폴더에 있는</a:t>
            </a:r>
            <a:r>
              <a:rPr lang="en-US" altLang="ko-KR" sz="800" dirty="0" err="1"/>
              <a:t>park_gj</a:t>
            </a:r>
            <a:r>
              <a:rPr lang="ko-KR" altLang="en-US" sz="800" dirty="0"/>
              <a:t>읽음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InputStreamReader</a:t>
            </a:r>
            <a:r>
              <a:rPr lang="en-US" altLang="ko-KR" sz="800" dirty="0"/>
              <a:t>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= new 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BufferedReader</a:t>
            </a:r>
            <a:r>
              <a:rPr lang="en-US" altLang="ko-KR" sz="800" dirty="0"/>
              <a:t> reader = new </a:t>
            </a:r>
            <a:r>
              <a:rPr lang="en-US" altLang="ko-KR" sz="800" dirty="0" err="1"/>
              <a:t>BufferedReader</a:t>
            </a:r>
            <a:r>
              <a:rPr lang="en-US" altLang="ko-KR" sz="800" dirty="0"/>
              <a:t>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 err="1"/>
              <a:t>XmlPullParserFactory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null;XmlPullParser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</a:t>
            </a:r>
            <a:r>
              <a:rPr lang="en-US" altLang="ko-KR" sz="800" dirty="0"/>
              <a:t> = null;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xmlPullParserFactory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XmlPullParserFactory.newInstance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xmlPullParserFactory.newPullParser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xmlPullParser.setInput</a:t>
            </a:r>
            <a:r>
              <a:rPr lang="en-US" altLang="ko-KR" sz="800" dirty="0"/>
              <a:t>(reader);</a:t>
            </a:r>
          </a:p>
          <a:p>
            <a:endParaRPr lang="en-US" altLang="ko-KR" sz="800" dirty="0"/>
          </a:p>
          <a:p>
            <a:r>
              <a:rPr lang="en-US" altLang="ko-KR" sz="800" dirty="0"/>
              <a:t>Park </a:t>
            </a:r>
            <a:r>
              <a:rPr lang="en-US" altLang="ko-KR" sz="800" dirty="0" err="1"/>
              <a:t>park</a:t>
            </a:r>
            <a:r>
              <a:rPr lang="en-US" altLang="ko-KR" sz="800" dirty="0"/>
              <a:t> = null; //Park</a:t>
            </a:r>
            <a:r>
              <a:rPr lang="ko-KR" altLang="en-US" sz="800" dirty="0"/>
              <a:t>클래스를 상속받은</a:t>
            </a:r>
            <a:r>
              <a:rPr lang="en-US" altLang="ko-KR" sz="800" dirty="0"/>
              <a:t>park </a:t>
            </a:r>
            <a:r>
              <a:rPr lang="ko-KR" altLang="en-US" sz="800" dirty="0"/>
              <a:t>선언 및 초기화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int 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xmlPullParser.getEventType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/>
              <a:t>while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!= </a:t>
            </a:r>
            <a:r>
              <a:rPr lang="en-US" altLang="ko-KR" sz="800" dirty="0" err="1"/>
              <a:t>XmlPullParser.END_DOCUMENT</a:t>
            </a:r>
            <a:r>
              <a:rPr lang="en-US" altLang="ko-KR" sz="800" dirty="0"/>
              <a:t>){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문서가 </a:t>
            </a:r>
            <a:r>
              <a:rPr lang="ko-KR" altLang="en-US" sz="800" dirty="0" err="1"/>
              <a:t>끝날때</a:t>
            </a:r>
            <a:r>
              <a:rPr lang="ko-KR" altLang="en-US" sz="800" dirty="0"/>
              <a:t> 까지 실행 파싱 시작</a:t>
            </a:r>
          </a:p>
          <a:p>
            <a:r>
              <a:rPr lang="en-US" altLang="ko-KR" sz="800" dirty="0"/>
              <a:t>switch (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){case </a:t>
            </a:r>
            <a:r>
              <a:rPr lang="en-US" altLang="ko-KR" sz="800" dirty="0" err="1"/>
              <a:t>XmlPullParser.START_DOCUMENT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"xml START");</a:t>
            </a:r>
          </a:p>
          <a:p>
            <a:r>
              <a:rPr lang="en-US" altLang="ko-KR" sz="800" dirty="0"/>
              <a:t>break;</a:t>
            </a:r>
          </a:p>
          <a:p>
            <a:r>
              <a:rPr lang="en-US" altLang="ko-KR" sz="800" dirty="0"/>
              <a:t>case </a:t>
            </a:r>
            <a:r>
              <a:rPr lang="en-US" altLang="ko-KR" sz="800" dirty="0" err="1"/>
              <a:t>XmlPullParser.START_TAG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String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(TAG, "Start TAG :" + </a:t>
            </a:r>
            <a:r>
              <a:rPr lang="en-US" altLang="ko-KR" sz="800" dirty="0" err="1"/>
              <a:t>startTag</a:t>
            </a:r>
            <a:r>
              <a:rPr lang="en-US" altLang="ko-KR" sz="800" dirty="0"/>
              <a:t>);</a:t>
            </a:r>
          </a:p>
          <a:p>
            <a:endParaRPr lang="en-US" altLang="ko-KR" sz="800" dirty="0"/>
          </a:p>
          <a:p>
            <a:endParaRPr lang="en-US" altLang="ko-KR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037ED-E9E1-4468-9C61-883B6B14DA1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29/34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A763A-1F62-4EB3-80E8-30FFB718E2D0}"/>
              </a:ext>
            </a:extLst>
          </p:cNvPr>
          <p:cNvSpPr txBox="1"/>
          <p:nvPr/>
        </p:nvSpPr>
        <p:spPr>
          <a:xfrm>
            <a:off x="5885218" y="1098332"/>
            <a:ext cx="335403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("record"))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시작 태그가</a:t>
            </a:r>
            <a:r>
              <a:rPr lang="en-US" altLang="ko-KR" sz="800" dirty="0"/>
              <a:t>record</a:t>
            </a:r>
            <a:r>
              <a:rPr lang="ko-KR" altLang="en-US" sz="800" dirty="0"/>
              <a:t>면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park = new Park();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추가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")) { /</a:t>
            </a:r>
          </a:p>
          <a:p>
            <a:r>
              <a:rPr lang="en-US" altLang="ko-KR" sz="800" dirty="0"/>
              <a:t>/</a:t>
            </a:r>
            <a:r>
              <a:rPr lang="ko-KR" altLang="en-US" sz="800" dirty="0"/>
              <a:t>태그 이름이 관리번호면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관리번호 저장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 err="1"/>
              <a:t>park.setNumber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</a:t>
            </a:r>
            <a:r>
              <a:rPr lang="en-US" altLang="ko-KR" sz="800" dirty="0" err="1"/>
              <a:t>park.getNumber</a:t>
            </a:r>
            <a:r>
              <a:rPr lang="en-US" altLang="ko-KR" sz="800" dirty="0"/>
              <a:t>());</a:t>
            </a:r>
          </a:p>
          <a:p>
            <a:r>
              <a:rPr lang="en-US" altLang="ko-KR" sz="800" dirty="0" err="1"/>
              <a:t>Log.d</a:t>
            </a:r>
            <a:r>
              <a:rPr lang="en-US" altLang="ko-KR" sz="800" dirty="0"/>
              <a:t>(TAG, "park </a:t>
            </a:r>
            <a:r>
              <a:rPr lang="ko-KR" altLang="en-US" sz="800" dirty="0"/>
              <a:t>관리번호</a:t>
            </a:r>
            <a:r>
              <a:rPr lang="en-US" altLang="ko-KR" sz="800" dirty="0"/>
              <a:t>");}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공원명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공원명이면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공원명</a:t>
            </a:r>
            <a:r>
              <a:rPr lang="ko-KR" altLang="en-US" sz="800" dirty="0"/>
              <a:t> 저장</a:t>
            </a:r>
            <a:r>
              <a:rPr lang="en-US" altLang="ko-KR" sz="800" dirty="0" err="1"/>
              <a:t>park.setPname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 err="1"/>
              <a:t>소재지지번주소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</a:t>
            </a:r>
            <a:r>
              <a:rPr lang="ko-KR" altLang="en-US" sz="800" dirty="0" err="1"/>
              <a:t>소재지지번주소이면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</a:t>
            </a:r>
            <a:r>
              <a:rPr lang="ko-KR" altLang="en-US" sz="800" dirty="0" err="1"/>
              <a:t>소재지지번주소</a:t>
            </a:r>
            <a:r>
              <a:rPr lang="ko-KR" altLang="en-US" sz="800" dirty="0"/>
              <a:t> 저장</a:t>
            </a:r>
            <a:endParaRPr lang="en-US" altLang="ko-KR" sz="800" dirty="0"/>
          </a:p>
          <a:p>
            <a:r>
              <a:rPr lang="en-US" altLang="ko-KR" sz="800" dirty="0" err="1"/>
              <a:t>park.setPadr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공원구분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공원구분이면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공원구분 저장</a:t>
            </a:r>
            <a:endParaRPr lang="en-US" altLang="ko-KR" sz="800" dirty="0"/>
          </a:p>
          <a:p>
            <a:r>
              <a:rPr lang="en-US" altLang="ko-KR" sz="800" dirty="0" err="1"/>
              <a:t>park.setPkind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공원면적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공원면적이면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공원면적 저장</a:t>
            </a:r>
            <a:r>
              <a:rPr lang="en-US" altLang="ko-KR" sz="800" dirty="0" err="1"/>
              <a:t>park.setPsize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위도</a:t>
            </a:r>
            <a:r>
              <a:rPr lang="en-US" altLang="ko-KR" sz="800" dirty="0"/>
              <a:t>")) { </a:t>
            </a:r>
          </a:p>
          <a:p>
            <a:r>
              <a:rPr lang="en-US" altLang="ko-KR" sz="800" dirty="0"/>
              <a:t>//</a:t>
            </a:r>
            <a:r>
              <a:rPr lang="ko-KR" altLang="en-US" sz="800" dirty="0"/>
              <a:t>태그 이름이 위도이면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위도 저장</a:t>
            </a:r>
            <a:r>
              <a:rPr lang="en-US" altLang="ko-KR" sz="800" dirty="0" err="1"/>
              <a:t>park.setLat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/>
              <a:t>else if(</a:t>
            </a:r>
            <a:r>
              <a:rPr lang="en-US" altLang="ko-KR" sz="800" dirty="0" err="1"/>
              <a:t>startTag.equals</a:t>
            </a:r>
            <a:r>
              <a:rPr lang="en-US" altLang="ko-KR" sz="800" dirty="0"/>
              <a:t>("</a:t>
            </a:r>
            <a:r>
              <a:rPr lang="ko-KR" altLang="en-US" sz="800" dirty="0"/>
              <a:t>경도</a:t>
            </a:r>
            <a:r>
              <a:rPr lang="en-US" altLang="ko-KR" sz="800" dirty="0"/>
              <a:t>")) {</a:t>
            </a:r>
          </a:p>
          <a:p>
            <a:r>
              <a:rPr lang="en-US" altLang="ko-KR" sz="800" dirty="0"/>
              <a:t> //</a:t>
            </a:r>
            <a:r>
              <a:rPr lang="ko-KR" altLang="en-US" sz="800" dirty="0"/>
              <a:t>태그 이름이 경도이면</a:t>
            </a:r>
            <a:r>
              <a:rPr lang="en-US" altLang="ko-KR" sz="800" dirty="0"/>
              <a:t>park</a:t>
            </a:r>
            <a:r>
              <a:rPr lang="ko-KR" altLang="en-US" sz="800" dirty="0"/>
              <a:t>에 경도 저장</a:t>
            </a:r>
            <a:r>
              <a:rPr lang="en-US" altLang="ko-KR" sz="800" dirty="0" err="1"/>
              <a:t>park.setLng</a:t>
            </a:r>
            <a:r>
              <a:rPr lang="en-US" altLang="ko-KR" sz="800" dirty="0"/>
              <a:t>(</a:t>
            </a:r>
            <a:r>
              <a:rPr lang="en-US" altLang="ko-KR" sz="800" dirty="0" err="1"/>
              <a:t>xmlPullParser.nextText</a:t>
            </a:r>
            <a:r>
              <a:rPr lang="en-US" altLang="ko-KR" sz="800" dirty="0"/>
              <a:t>());}</a:t>
            </a:r>
          </a:p>
          <a:p>
            <a:r>
              <a:rPr lang="en-US" altLang="ko-KR" sz="800" dirty="0" err="1"/>
              <a:t>break;case</a:t>
            </a:r>
            <a:r>
              <a:rPr lang="en-US" altLang="ko-KR" sz="800" dirty="0"/>
              <a:t> </a:t>
            </a:r>
            <a:r>
              <a:rPr lang="en-US" altLang="ko-KR" sz="800" dirty="0" err="1"/>
              <a:t>XmlPullParser.END_TAG:String</a:t>
            </a:r>
            <a:r>
              <a:rPr lang="en-US" altLang="ko-KR" sz="800" dirty="0"/>
              <a:t>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xmlPullParser.getName</a:t>
            </a:r>
            <a:r>
              <a:rPr lang="en-US" altLang="ko-KR" sz="800" dirty="0"/>
              <a:t>();</a:t>
            </a:r>
          </a:p>
          <a:p>
            <a:r>
              <a:rPr lang="en-US" altLang="ko-KR" sz="800" dirty="0" err="1"/>
              <a:t>Log.i</a:t>
            </a:r>
            <a:r>
              <a:rPr lang="en-US" altLang="ko-KR" sz="800" dirty="0"/>
              <a:t>(</a:t>
            </a:r>
            <a:r>
              <a:rPr lang="en-US" altLang="ko-KR" sz="800" dirty="0" err="1"/>
              <a:t>TAG,"End</a:t>
            </a:r>
            <a:r>
              <a:rPr lang="en-US" altLang="ko-KR" sz="800" dirty="0"/>
              <a:t> TAG : "+ </a:t>
            </a:r>
            <a:r>
              <a:rPr lang="en-US" altLang="ko-KR" sz="800" dirty="0" err="1"/>
              <a:t>endTag</a:t>
            </a:r>
            <a:r>
              <a:rPr lang="en-US" altLang="ko-KR" sz="800" dirty="0"/>
              <a:t>);</a:t>
            </a:r>
          </a:p>
          <a:p>
            <a:r>
              <a:rPr lang="en-US" altLang="ko-KR" sz="800" dirty="0"/>
              <a:t>if (</a:t>
            </a:r>
            <a:r>
              <a:rPr lang="en-US" altLang="ko-KR" sz="800" dirty="0" err="1"/>
              <a:t>endTag.equals</a:t>
            </a:r>
            <a:r>
              <a:rPr lang="en-US" altLang="ko-KR" sz="800" dirty="0"/>
              <a:t>("record")) { </a:t>
            </a:r>
          </a:p>
          <a:p>
            <a:r>
              <a:rPr lang="en-US" altLang="ko-KR" sz="800" dirty="0"/>
              <a:t>// End </a:t>
            </a:r>
            <a:r>
              <a:rPr lang="ko-KR" altLang="en-US" sz="800" dirty="0"/>
              <a:t>태그로</a:t>
            </a:r>
            <a:r>
              <a:rPr lang="en-US" altLang="ko-KR" sz="800" dirty="0"/>
              <a:t>record</a:t>
            </a:r>
            <a:r>
              <a:rPr lang="ko-KR" altLang="en-US" sz="800" dirty="0"/>
              <a:t>가 나오면</a:t>
            </a:r>
            <a:r>
              <a:rPr lang="en-US" altLang="ko-KR" sz="800" dirty="0" err="1"/>
              <a:t>parkList</a:t>
            </a:r>
            <a:r>
              <a:rPr lang="ko-KR" altLang="en-US" sz="800" dirty="0"/>
              <a:t>에</a:t>
            </a:r>
            <a:r>
              <a:rPr lang="en-US" altLang="ko-KR" sz="800" dirty="0"/>
              <a:t>park </a:t>
            </a:r>
            <a:r>
              <a:rPr lang="ko-KR" altLang="en-US" sz="800" dirty="0"/>
              <a:t>추가</a:t>
            </a:r>
            <a:r>
              <a:rPr lang="en-US" altLang="ko-KR" sz="800" dirty="0" err="1"/>
              <a:t>parksList.add</a:t>
            </a:r>
            <a:r>
              <a:rPr lang="en-US" altLang="ko-KR" sz="800" dirty="0"/>
              <a:t>(park);}break;}</a:t>
            </a:r>
          </a:p>
          <a:p>
            <a:r>
              <a:rPr lang="en-US" altLang="ko-KR" sz="800" dirty="0"/>
              <a:t>try {</a:t>
            </a:r>
            <a:r>
              <a:rPr lang="en-US" altLang="ko-KR" sz="800" dirty="0" err="1"/>
              <a:t>eventType</a:t>
            </a:r>
            <a:r>
              <a:rPr lang="en-US" altLang="ko-KR" sz="800" dirty="0"/>
              <a:t> = </a:t>
            </a:r>
            <a:r>
              <a:rPr lang="en-US" altLang="ko-KR" sz="800" dirty="0" err="1"/>
              <a:t>xmlPullParser.next</a:t>
            </a:r>
            <a:r>
              <a:rPr lang="en-US" altLang="ko-KR" sz="800" dirty="0"/>
              <a:t>();}</a:t>
            </a:r>
          </a:p>
          <a:p>
            <a:r>
              <a:rPr lang="en-US" altLang="ko-KR" sz="800" dirty="0"/>
              <a:t>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();}}} catch (</a:t>
            </a:r>
            <a:r>
              <a:rPr lang="en-US" altLang="ko-KR" sz="800" dirty="0" err="1"/>
              <a:t>XmlPullParserException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catch (</a:t>
            </a:r>
            <a:r>
              <a:rPr lang="en-US" altLang="ko-KR" sz="800" dirty="0" err="1"/>
              <a:t>IOException</a:t>
            </a:r>
            <a:r>
              <a:rPr lang="en-US" altLang="ko-KR" sz="800" dirty="0"/>
              <a:t> e) {</a:t>
            </a:r>
            <a:r>
              <a:rPr lang="en-US" altLang="ko-KR" sz="800" dirty="0" err="1"/>
              <a:t>e.printStackTrace</a:t>
            </a:r>
            <a:r>
              <a:rPr lang="en-US" altLang="ko-KR" sz="800" dirty="0"/>
              <a:t>();} </a:t>
            </a:r>
          </a:p>
          <a:p>
            <a:r>
              <a:rPr lang="en-US" altLang="ko-KR" sz="800" dirty="0"/>
              <a:t>finally{try{</a:t>
            </a:r>
          </a:p>
          <a:p>
            <a:r>
              <a:rPr lang="en-US" altLang="ko-KR" sz="800" dirty="0"/>
              <a:t>// </a:t>
            </a:r>
            <a:r>
              <a:rPr lang="ko-KR" altLang="en-US" sz="800" dirty="0"/>
              <a:t>더이상 </a:t>
            </a:r>
            <a:r>
              <a:rPr lang="ko-KR" altLang="en-US" sz="800" dirty="0" err="1"/>
              <a:t>읽을것이</a:t>
            </a:r>
            <a:r>
              <a:rPr lang="ko-KR" altLang="en-US" sz="800" dirty="0"/>
              <a:t> 없으면 종료</a:t>
            </a:r>
            <a:endParaRPr lang="en-US" altLang="ko-KR" sz="800" dirty="0"/>
          </a:p>
          <a:p>
            <a:r>
              <a:rPr lang="en-US" altLang="ko-KR" sz="800" dirty="0"/>
              <a:t>if(reader !=null) </a:t>
            </a:r>
            <a:r>
              <a:rPr lang="en-US" altLang="ko-KR" sz="800" dirty="0" err="1"/>
              <a:t>reader.close</a:t>
            </a:r>
            <a:r>
              <a:rPr lang="en-US" altLang="ko-KR" sz="800" dirty="0"/>
              <a:t>();if(</a:t>
            </a:r>
            <a:r>
              <a:rPr lang="en-US" altLang="ko-KR" sz="800" dirty="0" err="1"/>
              <a:t>inputStreamReader</a:t>
            </a:r>
            <a:r>
              <a:rPr lang="en-US" altLang="ko-KR" sz="800" dirty="0"/>
              <a:t> !=null) </a:t>
            </a:r>
            <a:r>
              <a:rPr lang="en-US" altLang="ko-KR" sz="800" dirty="0" err="1"/>
              <a:t>inputStreamReader.close</a:t>
            </a:r>
            <a:r>
              <a:rPr lang="en-US" altLang="ko-KR" sz="800" dirty="0"/>
              <a:t>();</a:t>
            </a:r>
            <a:endParaRPr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91CFA1-8D2E-828E-ACA5-97333BA1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24" y="1132948"/>
            <a:ext cx="2438611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3/34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C7F66-DBB5-D7E7-3F11-CBB4F6C5D3A3}"/>
              </a:ext>
            </a:extLst>
          </p:cNvPr>
          <p:cNvSpPr txBox="1"/>
          <p:nvPr/>
        </p:nvSpPr>
        <p:spPr>
          <a:xfrm>
            <a:off x="2455354" y="5930424"/>
            <a:ext cx="904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: </a:t>
            </a:r>
            <a:r>
              <a:rPr lang="en-US" altLang="ko-KR" b="0" i="0" u="none" strike="noStrike" dirty="0">
                <a:effectLst/>
                <a:latin typeface="Whitney"/>
                <a:hlinkClick r:id="rId7" tooltip="https://github.com/Jeong-Yunchan/Capstone-Design-Project"/>
              </a:rPr>
              <a:t>https://github.com/Jeong-Yunchan/Capstone-Design-Project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628797" y="2136489"/>
            <a:ext cx="8114692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 err="1"/>
              <a:t>챗봇을</a:t>
            </a:r>
            <a:r>
              <a:rPr lang="ko-KR" altLang="en-US" sz="2400" b="1" dirty="0"/>
              <a:t> 학습시킬 더 많은 학술자료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정보들 조사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추가적인 의사소통 데이터 삽입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3.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의 주기적인 의사소통 테스트를 통한 보완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4. </a:t>
            </a:r>
            <a:r>
              <a:rPr lang="ko-KR" altLang="en-US" sz="2400" b="1" dirty="0" err="1"/>
              <a:t>금연어플인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NSchat</a:t>
            </a:r>
            <a:r>
              <a:rPr lang="ko-KR" altLang="en-US" sz="2400" b="1" dirty="0"/>
              <a:t>에 필요할 만한 화면과 기능 추가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5. </a:t>
            </a:r>
            <a:r>
              <a:rPr lang="en-US" altLang="ko-KR" sz="2400" b="1" dirty="0" err="1"/>
              <a:t>Dialogflow</a:t>
            </a:r>
            <a:r>
              <a:rPr lang="ko-KR" altLang="en-US" sz="2400" b="1" dirty="0"/>
              <a:t>에 </a:t>
            </a:r>
            <a:r>
              <a:rPr lang="en-US" altLang="ko-KR" sz="2400" b="1" dirty="0" err="1"/>
              <a:t>Json</a:t>
            </a:r>
            <a:r>
              <a:rPr lang="ko-KR" altLang="en-US" sz="2400" b="1" dirty="0"/>
              <a:t>을 이용해서 더 많은 기능을 추가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6. </a:t>
            </a:r>
            <a:r>
              <a:rPr lang="ko-KR" altLang="en-US" sz="2400" b="1" dirty="0"/>
              <a:t>캘린더 개발</a:t>
            </a:r>
            <a:endParaRPr lang="en-US" altLang="ko-KR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244E2-291F-4588-8B11-8C2E6CADF61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80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00589" y="4688450"/>
            <a:ext cx="3061713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798697"/>
            <a:ext cx="3946038" cy="68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69550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0984" y="1619912"/>
            <a:ext cx="1442003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카카오뱅크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617438"/>
            <a:ext cx="907627" cy="47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E1648-37F4-414E-8895-96A00BF2771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86007-B2E8-4369-B271-EE3474CABD5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15040" y="6416488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34/34</a:t>
            </a:r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상황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BAD159-1398-4BB9-AEC5-F374DC9DC8D7}"/>
              </a:ext>
            </a:extLst>
          </p:cNvPr>
          <p:cNvSpPr/>
          <p:nvPr/>
        </p:nvSpPr>
        <p:spPr>
          <a:xfrm>
            <a:off x="2256817" y="3686415"/>
            <a:ext cx="9610928" cy="369332"/>
          </a:xfrm>
          <a:prstGeom prst="rightArrow">
            <a:avLst>
              <a:gd name="adj1" fmla="val 39465"/>
              <a:gd name="adj2" fmla="val 50000"/>
            </a:avLst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B3AAF3-1D7B-44CB-877F-145607897384}"/>
              </a:ext>
            </a:extLst>
          </p:cNvPr>
          <p:cNvSpPr/>
          <p:nvPr/>
        </p:nvSpPr>
        <p:spPr>
          <a:xfrm>
            <a:off x="2542228" y="3638760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AA0E1F7-DDC2-440B-BA27-BFF86E2B4D49}"/>
              </a:ext>
            </a:extLst>
          </p:cNvPr>
          <p:cNvSpPr/>
          <p:nvPr/>
        </p:nvSpPr>
        <p:spPr>
          <a:xfrm>
            <a:off x="3793296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F5DAB032-DAA8-46AD-BBA5-30FF3EB2E6A5}"/>
              </a:ext>
            </a:extLst>
          </p:cNvPr>
          <p:cNvSpPr/>
          <p:nvPr/>
        </p:nvSpPr>
        <p:spPr>
          <a:xfrm>
            <a:off x="5012659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AB970DB-616F-482F-A3DD-07206F3B626A}"/>
              </a:ext>
            </a:extLst>
          </p:cNvPr>
          <p:cNvSpPr/>
          <p:nvPr/>
        </p:nvSpPr>
        <p:spPr>
          <a:xfrm>
            <a:off x="6503003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8718AAA-4AE8-45EF-8EB7-E2C037365C8C}"/>
              </a:ext>
            </a:extLst>
          </p:cNvPr>
          <p:cNvSpPr/>
          <p:nvPr/>
        </p:nvSpPr>
        <p:spPr>
          <a:xfrm>
            <a:off x="8221546" y="3618343"/>
            <a:ext cx="525293" cy="50541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39E397-983B-453E-B79C-97135D2E0278}"/>
              </a:ext>
            </a:extLst>
          </p:cNvPr>
          <p:cNvSpPr/>
          <p:nvPr/>
        </p:nvSpPr>
        <p:spPr>
          <a:xfrm>
            <a:off x="9490835" y="3521478"/>
            <a:ext cx="935716" cy="70223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CB639-F1F3-4889-A909-6D33B44F9BE1}"/>
              </a:ext>
            </a:extLst>
          </p:cNvPr>
          <p:cNvSpPr txBox="1"/>
          <p:nvPr/>
        </p:nvSpPr>
        <p:spPr>
          <a:xfrm>
            <a:off x="1654152" y="4329061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pPr algn="ctr"/>
            <a:r>
              <a:rPr lang="ko-KR" altLang="en-US" sz="1600" dirty="0"/>
              <a:t>아이디어 구체화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94E9C-F134-4E01-B4C0-F52DB5CFFE9F}"/>
              </a:ext>
            </a:extLst>
          </p:cNvPr>
          <p:cNvSpPr txBox="1"/>
          <p:nvPr/>
        </p:nvSpPr>
        <p:spPr>
          <a:xfrm>
            <a:off x="2896009" y="2893802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금연 및 흡연 정보 수집</a:t>
            </a:r>
            <a:endParaRPr lang="en-US" altLang="ko-KR" sz="1600" dirty="0"/>
          </a:p>
          <a:p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학습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B01F29-A37E-46D7-8EBF-D1CB68B4B1AB}"/>
              </a:ext>
            </a:extLst>
          </p:cNvPr>
          <p:cNvSpPr txBox="1"/>
          <p:nvPr/>
        </p:nvSpPr>
        <p:spPr>
          <a:xfrm>
            <a:off x="4183137" y="4371872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챗봇</a:t>
            </a:r>
            <a:r>
              <a:rPr lang="ko-KR" altLang="en-US" sz="1600" dirty="0"/>
              <a:t> 학습 및 개발 시작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570F4-AE04-47CB-AD31-68832720FAB7}"/>
              </a:ext>
            </a:extLst>
          </p:cNvPr>
          <p:cNvSpPr txBox="1"/>
          <p:nvPr/>
        </p:nvSpPr>
        <p:spPr>
          <a:xfrm>
            <a:off x="5523792" y="2949153"/>
            <a:ext cx="24529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공원위치 확인 기능 추가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공원 빅데이터 수집</a:t>
            </a: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A02C3-5245-4EB7-B891-D3D164DBC0A4}"/>
              </a:ext>
            </a:extLst>
          </p:cNvPr>
          <p:cNvSpPr txBox="1"/>
          <p:nvPr/>
        </p:nvSpPr>
        <p:spPr>
          <a:xfrm>
            <a:off x="7454805" y="4273710"/>
            <a:ext cx="203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앱 </a:t>
            </a:r>
            <a:r>
              <a:rPr lang="ko-KR" altLang="en-US" sz="1600" dirty="0" err="1"/>
              <a:t>채팅창</a:t>
            </a:r>
            <a:r>
              <a:rPr lang="ko-KR" altLang="en-US" sz="1600" dirty="0"/>
              <a:t> 구현 및 </a:t>
            </a:r>
            <a:r>
              <a:rPr lang="en-US" altLang="ko-KR" sz="1600" dirty="0" err="1"/>
              <a:t>Dialogflow</a:t>
            </a:r>
            <a:r>
              <a:rPr lang="en-US" altLang="ko-KR" sz="1600" dirty="0"/>
              <a:t> </a:t>
            </a:r>
            <a:r>
              <a:rPr lang="ko-KR" altLang="en-US" sz="1600" dirty="0"/>
              <a:t>연동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605D72-DEF0-4518-AE9F-52B87F2CFCDA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4/34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6A804C-D8AB-9144-4884-ADC5A4EAE06A}"/>
              </a:ext>
            </a:extLst>
          </p:cNvPr>
          <p:cNvSpPr txBox="1"/>
          <p:nvPr/>
        </p:nvSpPr>
        <p:spPr>
          <a:xfrm>
            <a:off x="8940678" y="3092362"/>
            <a:ext cx="2036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지도 공원위치</a:t>
            </a: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074CFB9-D1AC-97A8-0E7C-CF11C1C1DAC9}"/>
              </a:ext>
            </a:extLst>
          </p:cNvPr>
          <p:cNvSpPr/>
          <p:nvPr/>
        </p:nvSpPr>
        <p:spPr>
          <a:xfrm>
            <a:off x="10741903" y="3478577"/>
            <a:ext cx="935716" cy="702235"/>
          </a:xfrm>
          <a:prstGeom prst="diamond">
            <a:avLst/>
          </a:prstGeom>
          <a:solidFill>
            <a:srgbClr val="5C5CD6"/>
          </a:solidFill>
          <a:ln>
            <a:solidFill>
              <a:srgbClr val="5C5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7437F-55CA-54E2-7EFA-A8ED99528671}"/>
              </a:ext>
            </a:extLst>
          </p:cNvPr>
          <p:cNvSpPr txBox="1"/>
          <p:nvPr/>
        </p:nvSpPr>
        <p:spPr>
          <a:xfrm>
            <a:off x="10434771" y="4329061"/>
            <a:ext cx="154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메인화면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4AC8F-56ED-4A81-98B1-B9B3424EC6D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6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56550" y="336778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54891" y="4855904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244360" y="5040905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244360" y="3414567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831057" y="1882984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244360" y="1995028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EB7AD8E4-228D-4BCD-A0ED-15D56841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45" y="728031"/>
            <a:ext cx="2081159" cy="25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B65302-AC39-4699-988A-A770F3C2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1188"/>
            <a:ext cx="5442095" cy="194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FD877-D66B-4A55-8212-A38D904FCBC1}"/>
              </a:ext>
            </a:extLst>
          </p:cNvPr>
          <p:cNvSpPr txBox="1"/>
          <p:nvPr/>
        </p:nvSpPr>
        <p:spPr>
          <a:xfrm>
            <a:off x="6433345" y="5868359"/>
            <a:ext cx="3637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https://www.index.go.kr/unify/idx-info.do?idxCd=4237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72D5B-16DA-4EDE-A792-5D20A969156F}"/>
              </a:ext>
            </a:extLst>
          </p:cNvPr>
          <p:cNvSpPr txBox="1"/>
          <p:nvPr/>
        </p:nvSpPr>
        <p:spPr>
          <a:xfrm>
            <a:off x="6370847" y="3367783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http://m.segye.com/view/20210531514749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1993C-F02C-4A96-9120-18289FCDDE68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C4CE8-F9D8-46CC-AF78-218AD341E31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109755" y="1450585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133125" y="3211125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2271" y="2730674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80220" y="1934185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883357"/>
              </p:ext>
            </p:extLst>
          </p:nvPr>
        </p:nvGraphicFramePr>
        <p:xfrm>
          <a:off x="3629334" y="2148045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6EACB-1BE0-4E2B-8B3F-CAAAC654B30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24546" y="3119956"/>
            <a:ext cx="95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52845" y="4844576"/>
            <a:ext cx="746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B5EB42-B3C6-4F0E-BF91-4543C832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82" y="1890945"/>
            <a:ext cx="2526290" cy="2399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E2B20C-5825-4CBA-90D8-165DD4F86BB9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7156</TotalTime>
  <Words>5021</Words>
  <Application>Microsoft Office PowerPoint</Application>
  <PresentationFormat>와이드스크린</PresentationFormat>
  <Paragraphs>699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50" baseType="lpstr">
      <vt:lpstr>Apple SD Gothic Neo</vt:lpstr>
      <vt:lpstr>HY견고딕</vt:lpstr>
      <vt:lpstr>inherit</vt:lpstr>
      <vt:lpstr>Kozuka Mincho Pr6N H</vt:lpstr>
      <vt:lpstr>Noto Sans KR</vt:lpstr>
      <vt:lpstr>Whitney</vt:lpstr>
      <vt:lpstr>맑은 고딕</vt:lpstr>
      <vt:lpstr>바탕</vt:lpstr>
      <vt:lpstr>한컴 말랑말랑 Bold</vt:lpstr>
      <vt:lpstr>함초롬바탕</vt:lpstr>
      <vt:lpstr>휴먼모음T</vt:lpstr>
      <vt:lpstr>Arial</vt:lpstr>
      <vt:lpstr>Open Sans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Jo gyu in</cp:lastModifiedBy>
  <cp:revision>470</cp:revision>
  <dcterms:created xsi:type="dcterms:W3CDTF">2018-05-09T06:13:43Z</dcterms:created>
  <dcterms:modified xsi:type="dcterms:W3CDTF">2022-05-15T13:04:51Z</dcterms:modified>
</cp:coreProperties>
</file>